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32" r:id="rId4"/>
  </p:sldMasterIdLst>
  <p:notesMasterIdLst>
    <p:notesMasterId r:id="rId15"/>
  </p:notesMasterIdLst>
  <p:handoutMasterIdLst>
    <p:handoutMasterId r:id="rId16"/>
  </p:handoutMasterIdLst>
  <p:sldIdLst>
    <p:sldId id="1719" r:id="rId5"/>
    <p:sldId id="1733" r:id="rId6"/>
    <p:sldId id="1734" r:id="rId7"/>
    <p:sldId id="1735" r:id="rId8"/>
    <p:sldId id="1736" r:id="rId9"/>
    <p:sldId id="1737" r:id="rId10"/>
    <p:sldId id="1738" r:id="rId11"/>
    <p:sldId id="1739" r:id="rId12"/>
    <p:sldId id="1740" r:id="rId13"/>
    <p:sldId id="1730" r:id="rId14"/>
  </p:sldIdLst>
  <p:sldSz cx="9144000" cy="6858000" type="screen4x3"/>
  <p:notesSz cx="70104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3600" b="1" i="1" kern="1200">
        <a:solidFill>
          <a:srgbClr val="000066"/>
        </a:solidFill>
        <a:latin typeface="Arial" charset="0"/>
        <a:ea typeface="+mn-ea"/>
        <a:cs typeface="+mn-cs"/>
      </a:defRPr>
    </a:lvl1pPr>
    <a:lvl2pPr marL="457200" algn="l" rtl="0" eaLnBrk="0" fontAlgn="base" hangingPunct="0">
      <a:spcBef>
        <a:spcPct val="0"/>
      </a:spcBef>
      <a:spcAft>
        <a:spcPct val="0"/>
      </a:spcAft>
      <a:defRPr sz="3600" b="1" i="1" kern="1200">
        <a:solidFill>
          <a:srgbClr val="000066"/>
        </a:solidFill>
        <a:latin typeface="Arial" charset="0"/>
        <a:ea typeface="+mn-ea"/>
        <a:cs typeface="+mn-cs"/>
      </a:defRPr>
    </a:lvl2pPr>
    <a:lvl3pPr marL="914400" algn="l" rtl="0" eaLnBrk="0" fontAlgn="base" hangingPunct="0">
      <a:spcBef>
        <a:spcPct val="0"/>
      </a:spcBef>
      <a:spcAft>
        <a:spcPct val="0"/>
      </a:spcAft>
      <a:defRPr sz="3600" b="1" i="1" kern="1200">
        <a:solidFill>
          <a:srgbClr val="000066"/>
        </a:solidFill>
        <a:latin typeface="Arial" charset="0"/>
        <a:ea typeface="+mn-ea"/>
        <a:cs typeface="+mn-cs"/>
      </a:defRPr>
    </a:lvl3pPr>
    <a:lvl4pPr marL="1371600" algn="l" rtl="0" eaLnBrk="0" fontAlgn="base" hangingPunct="0">
      <a:spcBef>
        <a:spcPct val="0"/>
      </a:spcBef>
      <a:spcAft>
        <a:spcPct val="0"/>
      </a:spcAft>
      <a:defRPr sz="3600" b="1" i="1" kern="1200">
        <a:solidFill>
          <a:srgbClr val="000066"/>
        </a:solidFill>
        <a:latin typeface="Arial" charset="0"/>
        <a:ea typeface="+mn-ea"/>
        <a:cs typeface="+mn-cs"/>
      </a:defRPr>
    </a:lvl4pPr>
    <a:lvl5pPr marL="1828800" algn="l" rtl="0" eaLnBrk="0" fontAlgn="base" hangingPunct="0">
      <a:spcBef>
        <a:spcPct val="0"/>
      </a:spcBef>
      <a:spcAft>
        <a:spcPct val="0"/>
      </a:spcAft>
      <a:defRPr sz="3600" b="1" i="1" kern="1200">
        <a:solidFill>
          <a:srgbClr val="000066"/>
        </a:solidFill>
        <a:latin typeface="Arial" charset="0"/>
        <a:ea typeface="+mn-ea"/>
        <a:cs typeface="+mn-cs"/>
      </a:defRPr>
    </a:lvl5pPr>
    <a:lvl6pPr marL="2286000" algn="l" defTabSz="914400" rtl="0" eaLnBrk="1" latinLnBrk="0" hangingPunct="1">
      <a:defRPr sz="3600" b="1" i="1" kern="1200">
        <a:solidFill>
          <a:srgbClr val="000066"/>
        </a:solidFill>
        <a:latin typeface="Arial" charset="0"/>
        <a:ea typeface="+mn-ea"/>
        <a:cs typeface="+mn-cs"/>
      </a:defRPr>
    </a:lvl6pPr>
    <a:lvl7pPr marL="2743200" algn="l" defTabSz="914400" rtl="0" eaLnBrk="1" latinLnBrk="0" hangingPunct="1">
      <a:defRPr sz="3600" b="1" i="1" kern="1200">
        <a:solidFill>
          <a:srgbClr val="000066"/>
        </a:solidFill>
        <a:latin typeface="Arial" charset="0"/>
        <a:ea typeface="+mn-ea"/>
        <a:cs typeface="+mn-cs"/>
      </a:defRPr>
    </a:lvl7pPr>
    <a:lvl8pPr marL="3200400" algn="l" defTabSz="914400" rtl="0" eaLnBrk="1" latinLnBrk="0" hangingPunct="1">
      <a:defRPr sz="3600" b="1" i="1" kern="1200">
        <a:solidFill>
          <a:srgbClr val="000066"/>
        </a:solidFill>
        <a:latin typeface="Arial" charset="0"/>
        <a:ea typeface="+mn-ea"/>
        <a:cs typeface="+mn-cs"/>
      </a:defRPr>
    </a:lvl8pPr>
    <a:lvl9pPr marL="3657600" algn="l" defTabSz="914400" rtl="0" eaLnBrk="1" latinLnBrk="0" hangingPunct="1">
      <a:defRPr sz="3600" b="1" i="1" kern="1200">
        <a:solidFill>
          <a:srgbClr val="000066"/>
        </a:solidFill>
        <a:latin typeface="Arial" charset="0"/>
        <a:ea typeface="+mn-ea"/>
        <a:cs typeface="+mn-cs"/>
      </a:defRPr>
    </a:lvl9pPr>
  </p:defaultTextStyle>
  <p:extLst>
    <p:ext uri="{EFAFB233-063F-42B5-8137-9DF3F51BA10A}">
      <p15:sldGuideLst xmlns:p15="http://schemas.microsoft.com/office/powerpoint/2012/main">
        <p15:guide id="1" orient="horz" pos="1209">
          <p15:clr>
            <a:srgbClr val="A4A3A4"/>
          </p15:clr>
        </p15:guide>
        <p15:guide id="2" pos="538">
          <p15:clr>
            <a:srgbClr val="A4A3A4"/>
          </p15:clr>
        </p15:guide>
      </p15:sldGuideLst>
    </p:ext>
    <p:ext uri="{2D200454-40CA-4A62-9FC3-DE9A4176ACB9}">
      <p15:notesGuideLst xmlns:p15="http://schemas.microsoft.com/office/powerpoint/2012/main">
        <p15:guide id="1" orient="horz" pos="2936"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DAK, JUSTINE L TSgt US Air Force ANG 171 FSS/171 IG" initials="HJLTUAFA1FI" lastIdx="1" clrIdx="0">
    <p:extLst>
      <p:ext uri="{19B8F6BF-5375-455C-9EA6-DF929625EA0E}">
        <p15:presenceInfo xmlns:p15="http://schemas.microsoft.com/office/powerpoint/2012/main" userId="S-1-5-21-1271409858-1095883707-2794662393-40734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700"/>
    <a:srgbClr val="48FF00"/>
    <a:srgbClr val="E8A515"/>
    <a:srgbClr val="E5FF00"/>
    <a:srgbClr val="FFDD00"/>
    <a:srgbClr val="FFEA00"/>
    <a:srgbClr val="8CFF66"/>
    <a:srgbClr val="FFFF66"/>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764" y="102"/>
      </p:cViewPr>
      <p:guideLst>
        <p:guide orient="horz" pos="1209"/>
        <p:guide pos="538"/>
      </p:guideLst>
    </p:cSldViewPr>
  </p:slideViewPr>
  <p:notesTextViewPr>
    <p:cViewPr>
      <p:scale>
        <a:sx n="1" d="1"/>
        <a:sy n="1" d="1"/>
      </p:scale>
      <p:origin x="0" y="0"/>
    </p:cViewPr>
  </p:notesTextViewPr>
  <p:notesViewPr>
    <p:cSldViewPr snapToGrid="0">
      <p:cViewPr>
        <p:scale>
          <a:sx n="1" d="2"/>
          <a:sy n="1" d="2"/>
        </p:scale>
        <p:origin x="0" y="0"/>
      </p:cViewPr>
      <p:guideLst>
        <p:guide orient="horz" pos="293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157409" y="8855077"/>
            <a:ext cx="693998" cy="256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960" tIns="44781" rIns="87960" bIns="44781">
            <a:spAutoFit/>
          </a:bodyPr>
          <a:lstStyle>
            <a:lvl1pPr defTabSz="874713">
              <a:defRPr sz="3600" b="1" i="1">
                <a:solidFill>
                  <a:srgbClr val="000066"/>
                </a:solidFill>
                <a:latin typeface="Arial" charset="0"/>
              </a:defRPr>
            </a:lvl1pPr>
            <a:lvl2pPr marL="742950" indent="-285750" defTabSz="874713">
              <a:defRPr sz="3600" b="1" i="1">
                <a:solidFill>
                  <a:srgbClr val="000066"/>
                </a:solidFill>
                <a:latin typeface="Arial" charset="0"/>
              </a:defRPr>
            </a:lvl2pPr>
            <a:lvl3pPr marL="1143000" indent="-228600" defTabSz="874713">
              <a:defRPr sz="3600" b="1" i="1">
                <a:solidFill>
                  <a:srgbClr val="000066"/>
                </a:solidFill>
                <a:latin typeface="Arial" charset="0"/>
              </a:defRPr>
            </a:lvl3pPr>
            <a:lvl4pPr marL="1600200" indent="-228600" defTabSz="874713">
              <a:defRPr sz="3600" b="1" i="1">
                <a:solidFill>
                  <a:srgbClr val="000066"/>
                </a:solidFill>
                <a:latin typeface="Arial" charset="0"/>
              </a:defRPr>
            </a:lvl4pPr>
            <a:lvl5pPr marL="2057400" indent="-228600" defTabSz="874713">
              <a:defRPr sz="3600" b="1" i="1">
                <a:solidFill>
                  <a:srgbClr val="000066"/>
                </a:solidFill>
                <a:latin typeface="Arial" charset="0"/>
              </a:defRPr>
            </a:lvl5pPr>
            <a:lvl6pPr marL="2514600" indent="-228600" defTabSz="874713" eaLnBrk="0" fontAlgn="base" hangingPunct="0">
              <a:spcBef>
                <a:spcPct val="0"/>
              </a:spcBef>
              <a:spcAft>
                <a:spcPct val="0"/>
              </a:spcAft>
              <a:defRPr sz="3600" b="1" i="1">
                <a:solidFill>
                  <a:srgbClr val="000066"/>
                </a:solidFill>
                <a:latin typeface="Arial" charset="0"/>
              </a:defRPr>
            </a:lvl6pPr>
            <a:lvl7pPr marL="2971800" indent="-228600" defTabSz="874713" eaLnBrk="0" fontAlgn="base" hangingPunct="0">
              <a:spcBef>
                <a:spcPct val="0"/>
              </a:spcBef>
              <a:spcAft>
                <a:spcPct val="0"/>
              </a:spcAft>
              <a:defRPr sz="3600" b="1" i="1">
                <a:solidFill>
                  <a:srgbClr val="000066"/>
                </a:solidFill>
                <a:latin typeface="Arial" charset="0"/>
              </a:defRPr>
            </a:lvl7pPr>
            <a:lvl8pPr marL="3429000" indent="-228600" defTabSz="874713" eaLnBrk="0" fontAlgn="base" hangingPunct="0">
              <a:spcBef>
                <a:spcPct val="0"/>
              </a:spcBef>
              <a:spcAft>
                <a:spcPct val="0"/>
              </a:spcAft>
              <a:defRPr sz="3600" b="1" i="1">
                <a:solidFill>
                  <a:srgbClr val="000066"/>
                </a:solidFill>
                <a:latin typeface="Arial" charset="0"/>
              </a:defRPr>
            </a:lvl8pPr>
            <a:lvl9pPr marL="3886200" indent="-228600" defTabSz="874713" eaLnBrk="0" fontAlgn="base" hangingPunct="0">
              <a:spcBef>
                <a:spcPct val="0"/>
              </a:spcBef>
              <a:spcAft>
                <a:spcPct val="0"/>
              </a:spcAft>
              <a:defRPr sz="3600" b="1" i="1">
                <a:solidFill>
                  <a:srgbClr val="000066"/>
                </a:solidFill>
                <a:latin typeface="Arial" charset="0"/>
              </a:defRPr>
            </a:lvl9pPr>
          </a:lstStyle>
          <a:p>
            <a:pPr algn="ctr">
              <a:lnSpc>
                <a:spcPct val="90000"/>
              </a:lnSpc>
              <a:defRPr/>
            </a:pPr>
            <a:r>
              <a:rPr lang="en-US" altLang="en-US" sz="1200" b="0" i="0">
                <a:solidFill>
                  <a:schemeClr val="tx1"/>
                </a:solidFill>
                <a:latin typeface="Abadi MT Condensed Light" pitchFamily="34" charset="0"/>
              </a:rPr>
              <a:t>Page </a:t>
            </a:r>
            <a:fld id="{AEF1D9D0-5E10-46CE-BD45-BB7F7E57398F}" type="slidenum">
              <a:rPr lang="en-US" altLang="en-US" sz="1200" b="0" i="0" smtClean="0">
                <a:solidFill>
                  <a:schemeClr val="tx1"/>
                </a:solidFill>
                <a:latin typeface="Abadi MT Condensed Light" pitchFamily="34" charset="0"/>
              </a:rPr>
              <a:pPr algn="ctr">
                <a:lnSpc>
                  <a:spcPct val="90000"/>
                </a:lnSpc>
                <a:defRPr/>
              </a:pPr>
              <a:t>‹#›</a:t>
            </a:fld>
            <a:endParaRPr lang="en-US" altLang="en-US" sz="1200" b="0" i="0">
              <a:solidFill>
                <a:schemeClr val="tx1"/>
              </a:solidFill>
              <a:latin typeface="Abadi MT Condensed Light" pitchFamily="34" charset="0"/>
            </a:endParaRPr>
          </a:p>
        </p:txBody>
      </p:sp>
    </p:spTree>
    <p:extLst>
      <p:ext uri="{BB962C8B-B14F-4D97-AF65-F5344CB8AC3E}">
        <p14:creationId xmlns:p14="http://schemas.microsoft.com/office/powerpoint/2010/main" val="2921331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156615" y="8855077"/>
            <a:ext cx="693998" cy="256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960" tIns="44781" rIns="87960" bIns="44781">
            <a:spAutoFit/>
          </a:bodyPr>
          <a:lstStyle>
            <a:lvl1pPr defTabSz="874713">
              <a:defRPr sz="3600" b="1" i="1">
                <a:solidFill>
                  <a:srgbClr val="000066"/>
                </a:solidFill>
                <a:latin typeface="Arial" charset="0"/>
              </a:defRPr>
            </a:lvl1pPr>
            <a:lvl2pPr marL="742950" indent="-285750" defTabSz="874713">
              <a:defRPr sz="3600" b="1" i="1">
                <a:solidFill>
                  <a:srgbClr val="000066"/>
                </a:solidFill>
                <a:latin typeface="Arial" charset="0"/>
              </a:defRPr>
            </a:lvl2pPr>
            <a:lvl3pPr marL="1143000" indent="-228600" defTabSz="874713">
              <a:defRPr sz="3600" b="1" i="1">
                <a:solidFill>
                  <a:srgbClr val="000066"/>
                </a:solidFill>
                <a:latin typeface="Arial" charset="0"/>
              </a:defRPr>
            </a:lvl3pPr>
            <a:lvl4pPr marL="1600200" indent="-228600" defTabSz="874713">
              <a:defRPr sz="3600" b="1" i="1">
                <a:solidFill>
                  <a:srgbClr val="000066"/>
                </a:solidFill>
                <a:latin typeface="Arial" charset="0"/>
              </a:defRPr>
            </a:lvl4pPr>
            <a:lvl5pPr marL="2057400" indent="-228600" defTabSz="874713">
              <a:defRPr sz="3600" b="1" i="1">
                <a:solidFill>
                  <a:srgbClr val="000066"/>
                </a:solidFill>
                <a:latin typeface="Arial" charset="0"/>
              </a:defRPr>
            </a:lvl5pPr>
            <a:lvl6pPr marL="2514600" indent="-228600" defTabSz="874713" eaLnBrk="0" fontAlgn="base" hangingPunct="0">
              <a:spcBef>
                <a:spcPct val="0"/>
              </a:spcBef>
              <a:spcAft>
                <a:spcPct val="0"/>
              </a:spcAft>
              <a:defRPr sz="3600" b="1" i="1">
                <a:solidFill>
                  <a:srgbClr val="000066"/>
                </a:solidFill>
                <a:latin typeface="Arial" charset="0"/>
              </a:defRPr>
            </a:lvl6pPr>
            <a:lvl7pPr marL="2971800" indent="-228600" defTabSz="874713" eaLnBrk="0" fontAlgn="base" hangingPunct="0">
              <a:spcBef>
                <a:spcPct val="0"/>
              </a:spcBef>
              <a:spcAft>
                <a:spcPct val="0"/>
              </a:spcAft>
              <a:defRPr sz="3600" b="1" i="1">
                <a:solidFill>
                  <a:srgbClr val="000066"/>
                </a:solidFill>
                <a:latin typeface="Arial" charset="0"/>
              </a:defRPr>
            </a:lvl7pPr>
            <a:lvl8pPr marL="3429000" indent="-228600" defTabSz="874713" eaLnBrk="0" fontAlgn="base" hangingPunct="0">
              <a:spcBef>
                <a:spcPct val="0"/>
              </a:spcBef>
              <a:spcAft>
                <a:spcPct val="0"/>
              </a:spcAft>
              <a:defRPr sz="3600" b="1" i="1">
                <a:solidFill>
                  <a:srgbClr val="000066"/>
                </a:solidFill>
                <a:latin typeface="Arial" charset="0"/>
              </a:defRPr>
            </a:lvl8pPr>
            <a:lvl9pPr marL="3886200" indent="-228600" defTabSz="874713" eaLnBrk="0" fontAlgn="base" hangingPunct="0">
              <a:spcBef>
                <a:spcPct val="0"/>
              </a:spcBef>
              <a:spcAft>
                <a:spcPct val="0"/>
              </a:spcAft>
              <a:defRPr sz="3600" b="1" i="1">
                <a:solidFill>
                  <a:srgbClr val="000066"/>
                </a:solidFill>
                <a:latin typeface="Arial" charset="0"/>
              </a:defRPr>
            </a:lvl9pPr>
          </a:lstStyle>
          <a:p>
            <a:pPr algn="ctr">
              <a:lnSpc>
                <a:spcPct val="90000"/>
              </a:lnSpc>
              <a:defRPr/>
            </a:pPr>
            <a:r>
              <a:rPr lang="en-US" altLang="en-US" sz="1200" b="0" i="0">
                <a:solidFill>
                  <a:schemeClr val="tx1"/>
                </a:solidFill>
                <a:latin typeface="Abadi MT Condensed Light" pitchFamily="34" charset="0"/>
              </a:rPr>
              <a:t>Page </a:t>
            </a:r>
            <a:fld id="{7F4E5E1D-46B8-4FEF-BE23-53E8BF8F35A7}" type="slidenum">
              <a:rPr lang="en-US" altLang="en-US" sz="1200" b="0" i="0" smtClean="0">
                <a:solidFill>
                  <a:schemeClr val="tx1"/>
                </a:solidFill>
                <a:latin typeface="Abadi MT Condensed Light" pitchFamily="34" charset="0"/>
              </a:rPr>
              <a:pPr algn="ctr">
                <a:lnSpc>
                  <a:spcPct val="90000"/>
                </a:lnSpc>
                <a:defRPr/>
              </a:pPr>
              <a:t>‹#›</a:t>
            </a:fld>
            <a:endParaRPr lang="en-US" altLang="en-US" sz="1200" b="0" i="0">
              <a:solidFill>
                <a:schemeClr val="tx1"/>
              </a:solidFill>
              <a:latin typeface="Abadi MT Condensed Light" pitchFamily="34" charset="0"/>
            </a:endParaRPr>
          </a:p>
        </p:txBody>
      </p:sp>
      <p:sp>
        <p:nvSpPr>
          <p:cNvPr id="27651" name="Rectangle 3"/>
          <p:cNvSpPr>
            <a:spLocks noGrp="1" noRot="1" noChangeAspect="1" noChangeArrowheads="1" noTextEdit="1"/>
          </p:cNvSpPr>
          <p:nvPr>
            <p:ph type="sldImg" idx="2"/>
          </p:nvPr>
        </p:nvSpPr>
        <p:spPr bwMode="auto">
          <a:xfrm>
            <a:off x="1193800" y="704850"/>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2" y="4416427"/>
            <a:ext cx="5140325" cy="4181475"/>
          </a:xfrm>
          <a:prstGeom prst="rect">
            <a:avLst/>
          </a:prstGeom>
          <a:noFill/>
          <a:ln w="12700">
            <a:noFill/>
            <a:miter lim="800000"/>
            <a:headEnd/>
            <a:tailEnd/>
          </a:ln>
          <a:effectLst/>
        </p:spPr>
        <p:txBody>
          <a:bodyPr vert="horz" wrap="square" lIns="91159" tIns="44781" rIns="91159" bIns="44781" numCol="1" anchor="t" anchorCtr="0" compatLnSpc="1">
            <a:prstTxWarp prst="textNoShape">
              <a:avLst/>
            </a:prstTxWarp>
          </a:bodyPr>
          <a:lstStyle/>
          <a:p>
            <a:pPr lvl="0"/>
            <a:r>
              <a:rPr lang="en-US" noProof="0"/>
              <a:t>Press The Slide Show Button To View This Template In A Demonstration Presentation.</a:t>
            </a:r>
          </a:p>
        </p:txBody>
      </p:sp>
    </p:spTree>
    <p:extLst>
      <p:ext uri="{BB962C8B-B14F-4D97-AF65-F5344CB8AC3E}">
        <p14:creationId xmlns:p14="http://schemas.microsoft.com/office/powerpoint/2010/main" val="2327796587"/>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badi MT Condensed Light" pitchFamily="34"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823" tIns="45912" rIns="91823" bIns="45912"/>
          <a:lstStyle/>
          <a:p>
            <a:endParaRPr lang="en-US" altLang="en-US"/>
          </a:p>
        </p:txBody>
      </p:sp>
    </p:spTree>
    <p:extLst>
      <p:ext uri="{BB962C8B-B14F-4D97-AF65-F5344CB8AC3E}">
        <p14:creationId xmlns:p14="http://schemas.microsoft.com/office/powerpoint/2010/main" val="4080221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29"/>
          <p:cNvSpPr>
            <a:spLocks noChangeShapeType="1"/>
          </p:cNvSpPr>
          <p:nvPr/>
        </p:nvSpPr>
        <p:spPr bwMode="auto">
          <a:xfrm>
            <a:off x="382588" y="6292850"/>
            <a:ext cx="8382000"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 name="Text Box 1030"/>
          <p:cNvSpPr txBox="1">
            <a:spLocks noChangeArrowheads="1"/>
          </p:cNvSpPr>
          <p:nvPr/>
        </p:nvSpPr>
        <p:spPr bwMode="auto">
          <a:xfrm>
            <a:off x="1814513" y="214313"/>
            <a:ext cx="5464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b="1" i="1">
                <a:solidFill>
                  <a:srgbClr val="000066"/>
                </a:solidFill>
                <a:latin typeface="Arial" charset="0"/>
              </a:defRPr>
            </a:lvl1pPr>
            <a:lvl2pPr marL="742950" indent="-285750">
              <a:defRPr sz="3600" b="1" i="1">
                <a:solidFill>
                  <a:srgbClr val="000066"/>
                </a:solidFill>
                <a:latin typeface="Arial" charset="0"/>
              </a:defRPr>
            </a:lvl2pPr>
            <a:lvl3pPr marL="1143000" indent="-228600">
              <a:defRPr sz="3600" b="1" i="1">
                <a:solidFill>
                  <a:srgbClr val="000066"/>
                </a:solidFill>
                <a:latin typeface="Arial" charset="0"/>
              </a:defRPr>
            </a:lvl3pPr>
            <a:lvl4pPr marL="1600200" indent="-228600">
              <a:defRPr sz="3600" b="1" i="1">
                <a:solidFill>
                  <a:srgbClr val="000066"/>
                </a:solidFill>
                <a:latin typeface="Arial" charset="0"/>
              </a:defRPr>
            </a:lvl4pPr>
            <a:lvl5pPr marL="2057400" indent="-228600">
              <a:defRPr sz="3600" b="1" i="1">
                <a:solidFill>
                  <a:srgbClr val="000066"/>
                </a:solidFill>
                <a:latin typeface="Arial" charset="0"/>
              </a:defRPr>
            </a:lvl5pPr>
            <a:lvl6pPr marL="2514600" indent="-228600" eaLnBrk="0" fontAlgn="base" hangingPunct="0">
              <a:spcBef>
                <a:spcPct val="0"/>
              </a:spcBef>
              <a:spcAft>
                <a:spcPct val="0"/>
              </a:spcAft>
              <a:defRPr sz="3600" b="1" i="1">
                <a:solidFill>
                  <a:srgbClr val="000066"/>
                </a:solidFill>
                <a:latin typeface="Arial" charset="0"/>
              </a:defRPr>
            </a:lvl6pPr>
            <a:lvl7pPr marL="2971800" indent="-228600" eaLnBrk="0" fontAlgn="base" hangingPunct="0">
              <a:spcBef>
                <a:spcPct val="0"/>
              </a:spcBef>
              <a:spcAft>
                <a:spcPct val="0"/>
              </a:spcAft>
              <a:defRPr sz="3600" b="1" i="1">
                <a:solidFill>
                  <a:srgbClr val="000066"/>
                </a:solidFill>
                <a:latin typeface="Arial" charset="0"/>
              </a:defRPr>
            </a:lvl7pPr>
            <a:lvl8pPr marL="3429000" indent="-228600" eaLnBrk="0" fontAlgn="base" hangingPunct="0">
              <a:spcBef>
                <a:spcPct val="0"/>
              </a:spcBef>
              <a:spcAft>
                <a:spcPct val="0"/>
              </a:spcAft>
              <a:defRPr sz="3600" b="1" i="1">
                <a:solidFill>
                  <a:srgbClr val="000066"/>
                </a:solidFill>
                <a:latin typeface="Arial" charset="0"/>
              </a:defRPr>
            </a:lvl8pPr>
            <a:lvl9pPr marL="3886200" indent="-228600" eaLnBrk="0" fontAlgn="base" hangingPunct="0">
              <a:spcBef>
                <a:spcPct val="0"/>
              </a:spcBef>
              <a:spcAft>
                <a:spcPct val="0"/>
              </a:spcAft>
              <a:defRPr sz="3600" b="1" i="1">
                <a:solidFill>
                  <a:srgbClr val="000066"/>
                </a:solidFill>
                <a:latin typeface="Arial" charset="0"/>
              </a:defRPr>
            </a:lvl9pPr>
          </a:lstStyle>
          <a:p>
            <a:pPr algn="ctr">
              <a:defRPr/>
            </a:pPr>
            <a:r>
              <a:rPr lang="en-US" altLang="en-US"/>
              <a:t>171</a:t>
            </a:r>
            <a:r>
              <a:rPr lang="en-US" altLang="en-US" baseline="30000"/>
              <a:t>st</a:t>
            </a:r>
            <a:r>
              <a:rPr lang="en-US" altLang="en-US"/>
              <a:t> Air Refueling Wing</a:t>
            </a:r>
          </a:p>
        </p:txBody>
      </p:sp>
      <p:sp>
        <p:nvSpPr>
          <p:cNvPr id="6" name="Line 1031"/>
          <p:cNvSpPr>
            <a:spLocks noChangeShapeType="1"/>
          </p:cNvSpPr>
          <p:nvPr/>
        </p:nvSpPr>
        <p:spPr bwMode="auto">
          <a:xfrm>
            <a:off x="381000" y="984250"/>
            <a:ext cx="8382000"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Text Box 1038"/>
          <p:cNvSpPr txBox="1">
            <a:spLocks noChangeArrowheads="1"/>
          </p:cNvSpPr>
          <p:nvPr userDrawn="1"/>
        </p:nvSpPr>
        <p:spPr bwMode="auto">
          <a:xfrm>
            <a:off x="620713" y="6403975"/>
            <a:ext cx="79136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i="1">
                <a:solidFill>
                  <a:srgbClr val="000066"/>
                </a:solidFill>
                <a:latin typeface="Arial" charset="0"/>
              </a:defRPr>
            </a:lvl1pPr>
            <a:lvl2pPr marL="742950" indent="-285750">
              <a:defRPr sz="3600" b="1" i="1">
                <a:solidFill>
                  <a:srgbClr val="000066"/>
                </a:solidFill>
                <a:latin typeface="Arial" charset="0"/>
              </a:defRPr>
            </a:lvl2pPr>
            <a:lvl3pPr marL="1143000" indent="-228600">
              <a:defRPr sz="3600" b="1" i="1">
                <a:solidFill>
                  <a:srgbClr val="000066"/>
                </a:solidFill>
                <a:latin typeface="Arial" charset="0"/>
              </a:defRPr>
            </a:lvl3pPr>
            <a:lvl4pPr marL="1600200" indent="-228600">
              <a:defRPr sz="3600" b="1" i="1">
                <a:solidFill>
                  <a:srgbClr val="000066"/>
                </a:solidFill>
                <a:latin typeface="Arial" charset="0"/>
              </a:defRPr>
            </a:lvl4pPr>
            <a:lvl5pPr marL="2057400" indent="-228600">
              <a:defRPr sz="3600" b="1" i="1">
                <a:solidFill>
                  <a:srgbClr val="000066"/>
                </a:solidFill>
                <a:latin typeface="Arial" charset="0"/>
              </a:defRPr>
            </a:lvl5pPr>
            <a:lvl6pPr marL="2514600" indent="-228600" eaLnBrk="0" fontAlgn="base" hangingPunct="0">
              <a:spcBef>
                <a:spcPct val="0"/>
              </a:spcBef>
              <a:spcAft>
                <a:spcPct val="0"/>
              </a:spcAft>
              <a:defRPr sz="3600" b="1" i="1">
                <a:solidFill>
                  <a:srgbClr val="000066"/>
                </a:solidFill>
                <a:latin typeface="Arial" charset="0"/>
              </a:defRPr>
            </a:lvl6pPr>
            <a:lvl7pPr marL="2971800" indent="-228600" eaLnBrk="0" fontAlgn="base" hangingPunct="0">
              <a:spcBef>
                <a:spcPct val="0"/>
              </a:spcBef>
              <a:spcAft>
                <a:spcPct val="0"/>
              </a:spcAft>
              <a:defRPr sz="3600" b="1" i="1">
                <a:solidFill>
                  <a:srgbClr val="000066"/>
                </a:solidFill>
                <a:latin typeface="Arial" charset="0"/>
              </a:defRPr>
            </a:lvl7pPr>
            <a:lvl8pPr marL="3429000" indent="-228600" eaLnBrk="0" fontAlgn="base" hangingPunct="0">
              <a:spcBef>
                <a:spcPct val="0"/>
              </a:spcBef>
              <a:spcAft>
                <a:spcPct val="0"/>
              </a:spcAft>
              <a:defRPr sz="3600" b="1" i="1">
                <a:solidFill>
                  <a:srgbClr val="000066"/>
                </a:solidFill>
                <a:latin typeface="Arial" charset="0"/>
              </a:defRPr>
            </a:lvl8pPr>
            <a:lvl9pPr marL="3886200" indent="-228600" eaLnBrk="0" fontAlgn="base" hangingPunct="0">
              <a:spcBef>
                <a:spcPct val="0"/>
              </a:spcBef>
              <a:spcAft>
                <a:spcPct val="0"/>
              </a:spcAft>
              <a:defRPr sz="3600" b="1" i="1">
                <a:solidFill>
                  <a:srgbClr val="000066"/>
                </a:solidFill>
                <a:latin typeface="Arial" charset="0"/>
              </a:defRPr>
            </a:lvl9pPr>
          </a:lstStyle>
          <a:p>
            <a:pPr algn="ctr">
              <a:spcBef>
                <a:spcPct val="50000"/>
              </a:spcBef>
              <a:defRPr/>
            </a:pPr>
            <a:r>
              <a:rPr lang="en-US" altLang="en-US" sz="1800">
                <a:latin typeface="Century Schoolbook" pitchFamily="18" charset="0"/>
              </a:rPr>
              <a:t>Unrivaled Global Reach for America … Always Ready!</a:t>
            </a:r>
          </a:p>
        </p:txBody>
      </p:sp>
      <p:sp>
        <p:nvSpPr>
          <p:cNvPr id="11" name="Rectangle 17"/>
          <p:cNvSpPr>
            <a:spLocks noChangeArrowheads="1"/>
          </p:cNvSpPr>
          <p:nvPr userDrawn="1"/>
        </p:nvSpPr>
        <p:spPr bwMode="auto">
          <a:xfrm>
            <a:off x="4348163" y="1954213"/>
            <a:ext cx="457200" cy="4572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defRPr sz="3600" b="1" i="1">
                <a:solidFill>
                  <a:srgbClr val="000066"/>
                </a:solidFill>
                <a:latin typeface="Arial" charset="0"/>
              </a:defRPr>
            </a:lvl1pPr>
            <a:lvl2pPr marL="742950" indent="-285750">
              <a:defRPr sz="3600" b="1" i="1">
                <a:solidFill>
                  <a:srgbClr val="000066"/>
                </a:solidFill>
                <a:latin typeface="Arial" charset="0"/>
              </a:defRPr>
            </a:lvl2pPr>
            <a:lvl3pPr marL="1143000" indent="-228600">
              <a:defRPr sz="3600" b="1" i="1">
                <a:solidFill>
                  <a:srgbClr val="000066"/>
                </a:solidFill>
                <a:latin typeface="Arial" charset="0"/>
              </a:defRPr>
            </a:lvl3pPr>
            <a:lvl4pPr marL="1600200" indent="-228600">
              <a:defRPr sz="3600" b="1" i="1">
                <a:solidFill>
                  <a:srgbClr val="000066"/>
                </a:solidFill>
                <a:latin typeface="Arial" charset="0"/>
              </a:defRPr>
            </a:lvl4pPr>
            <a:lvl5pPr marL="2057400" indent="-228600">
              <a:defRPr sz="3600" b="1" i="1">
                <a:solidFill>
                  <a:srgbClr val="000066"/>
                </a:solidFill>
                <a:latin typeface="Arial" charset="0"/>
              </a:defRPr>
            </a:lvl5pPr>
            <a:lvl6pPr marL="2514600" indent="-228600" eaLnBrk="0" fontAlgn="base" hangingPunct="0">
              <a:spcBef>
                <a:spcPct val="0"/>
              </a:spcBef>
              <a:spcAft>
                <a:spcPct val="0"/>
              </a:spcAft>
              <a:defRPr sz="3600" b="1" i="1">
                <a:solidFill>
                  <a:srgbClr val="000066"/>
                </a:solidFill>
                <a:latin typeface="Arial" charset="0"/>
              </a:defRPr>
            </a:lvl6pPr>
            <a:lvl7pPr marL="2971800" indent="-228600" eaLnBrk="0" fontAlgn="base" hangingPunct="0">
              <a:spcBef>
                <a:spcPct val="0"/>
              </a:spcBef>
              <a:spcAft>
                <a:spcPct val="0"/>
              </a:spcAft>
              <a:defRPr sz="3600" b="1" i="1">
                <a:solidFill>
                  <a:srgbClr val="000066"/>
                </a:solidFill>
                <a:latin typeface="Arial" charset="0"/>
              </a:defRPr>
            </a:lvl7pPr>
            <a:lvl8pPr marL="3429000" indent="-228600" eaLnBrk="0" fontAlgn="base" hangingPunct="0">
              <a:spcBef>
                <a:spcPct val="0"/>
              </a:spcBef>
              <a:spcAft>
                <a:spcPct val="0"/>
              </a:spcAft>
              <a:defRPr sz="3600" b="1" i="1">
                <a:solidFill>
                  <a:srgbClr val="000066"/>
                </a:solidFill>
                <a:latin typeface="Arial" charset="0"/>
              </a:defRPr>
            </a:lvl8pPr>
            <a:lvl9pPr marL="3886200" indent="-228600" eaLnBrk="0" fontAlgn="base" hangingPunct="0">
              <a:spcBef>
                <a:spcPct val="0"/>
              </a:spcBef>
              <a:spcAft>
                <a:spcPct val="0"/>
              </a:spcAft>
              <a:defRPr sz="3600" b="1" i="1">
                <a:solidFill>
                  <a:srgbClr val="000066"/>
                </a:solidFill>
                <a:latin typeface="Arial" charset="0"/>
              </a:defRPr>
            </a:lvl9pPr>
          </a:lstStyle>
          <a:p>
            <a:pPr>
              <a:defRPr/>
            </a:pPr>
            <a:endParaRPr lang="en-US" altLang="en-US"/>
          </a:p>
        </p:txBody>
      </p:sp>
      <p:sp>
        <p:nvSpPr>
          <p:cNvPr id="1318915" name="Rectangle 1027"/>
          <p:cNvSpPr>
            <a:spLocks noGrp="1" noChangeArrowheads="1"/>
          </p:cNvSpPr>
          <p:nvPr userDrawn="1">
            <p:ph type="subTitle" idx="1"/>
          </p:nvPr>
        </p:nvSpPr>
        <p:spPr>
          <a:xfrm>
            <a:off x="1322388" y="5086350"/>
            <a:ext cx="6489700" cy="1082675"/>
          </a:xfrm>
          <a:ln w="9525"/>
        </p:spPr>
        <p:txBody>
          <a:bodyPr/>
          <a:lstStyle>
            <a:lvl1pPr marL="0" indent="0" algn="ctr">
              <a:buFont typeface="Wingdings" pitchFamily="2" charset="2"/>
              <a:buNone/>
              <a:defRPr/>
            </a:lvl1pPr>
          </a:lstStyle>
          <a:p>
            <a:r>
              <a:rPr lang="en-US"/>
              <a:t>Click to Edit </a:t>
            </a:r>
          </a:p>
          <a:p>
            <a:r>
              <a:rPr lang="en-US"/>
              <a:t>Master Subtitle Style</a:t>
            </a:r>
          </a:p>
        </p:txBody>
      </p:sp>
      <p:sp>
        <p:nvSpPr>
          <p:cNvPr id="1318916" name="Rectangle 1028"/>
          <p:cNvSpPr>
            <a:spLocks noGrp="1" noChangeArrowheads="1"/>
          </p:cNvSpPr>
          <p:nvPr userDrawn="1">
            <p:ph type="ctrTitle"/>
          </p:nvPr>
        </p:nvSpPr>
        <p:spPr>
          <a:xfrm>
            <a:off x="1806575" y="3863975"/>
            <a:ext cx="5518150" cy="1012825"/>
          </a:xfrm>
        </p:spPr>
        <p:txBody>
          <a:bodyPr/>
          <a:lstStyle>
            <a:lvl1pPr>
              <a:defRPr/>
            </a:lvl1pPr>
          </a:lstStyle>
          <a:p>
            <a:r>
              <a:rPr lang="en-US"/>
              <a:t>CLICK TO EDIT MASTER TITLE STYLE</a:t>
            </a:r>
          </a:p>
        </p:txBody>
      </p:sp>
      <p:pic>
        <p:nvPicPr>
          <p:cNvPr id="3" name="Picture 2">
            <a:extLst>
              <a:ext uri="{FF2B5EF4-FFF2-40B4-BE49-F238E27FC236}">
                <a16:creationId xmlns:a16="http://schemas.microsoft.com/office/drawing/2014/main" id="{663534EE-7204-7F9E-2B7C-B23F76080630}"/>
              </a:ext>
            </a:extLst>
          </p:cNvPr>
          <p:cNvPicPr>
            <a:picLocks noChangeAspect="1"/>
          </p:cNvPicPr>
          <p:nvPr userDrawn="1"/>
        </p:nvPicPr>
        <p:blipFill>
          <a:blip r:embed="rId2"/>
          <a:stretch>
            <a:fillRect/>
          </a:stretch>
        </p:blipFill>
        <p:spPr>
          <a:xfrm>
            <a:off x="3305326" y="1056220"/>
            <a:ext cx="2325005" cy="2372779"/>
          </a:xfrm>
          <a:prstGeom prst="rect">
            <a:avLst/>
          </a:prstGeom>
        </p:spPr>
      </p:pic>
    </p:spTree>
    <p:extLst>
      <p:ext uri="{BB962C8B-B14F-4D97-AF65-F5344CB8AC3E}">
        <p14:creationId xmlns:p14="http://schemas.microsoft.com/office/powerpoint/2010/main" val="1762594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214006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378308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1475" y="1327150"/>
            <a:ext cx="4164013"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7888" y="1327150"/>
            <a:ext cx="4165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99166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4614928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34615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3368583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Line 4"/>
          <p:cNvSpPr>
            <a:spLocks noChangeShapeType="1"/>
          </p:cNvSpPr>
          <p:nvPr/>
        </p:nvSpPr>
        <p:spPr bwMode="auto">
          <a:xfrm>
            <a:off x="379413" y="1231900"/>
            <a:ext cx="8385175"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9" name="Text Box 5"/>
          <p:cNvSpPr txBox="1">
            <a:spLocks noChangeArrowheads="1"/>
          </p:cNvSpPr>
          <p:nvPr/>
        </p:nvSpPr>
        <p:spPr bwMode="auto">
          <a:xfrm>
            <a:off x="8510588" y="6534150"/>
            <a:ext cx="6334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600" b="1" i="1">
                <a:solidFill>
                  <a:srgbClr val="000066"/>
                </a:solidFill>
                <a:latin typeface="Arial" charset="0"/>
              </a:defRPr>
            </a:lvl1pPr>
            <a:lvl2pPr marL="742950" indent="-285750">
              <a:defRPr sz="3600" b="1" i="1">
                <a:solidFill>
                  <a:srgbClr val="000066"/>
                </a:solidFill>
                <a:latin typeface="Arial" charset="0"/>
              </a:defRPr>
            </a:lvl2pPr>
            <a:lvl3pPr marL="1143000" indent="-228600">
              <a:defRPr sz="3600" b="1" i="1">
                <a:solidFill>
                  <a:srgbClr val="000066"/>
                </a:solidFill>
                <a:latin typeface="Arial" charset="0"/>
              </a:defRPr>
            </a:lvl3pPr>
            <a:lvl4pPr marL="1600200" indent="-228600">
              <a:defRPr sz="3600" b="1" i="1">
                <a:solidFill>
                  <a:srgbClr val="000066"/>
                </a:solidFill>
                <a:latin typeface="Arial" charset="0"/>
              </a:defRPr>
            </a:lvl4pPr>
            <a:lvl5pPr marL="2057400" indent="-228600">
              <a:defRPr sz="3600" b="1" i="1">
                <a:solidFill>
                  <a:srgbClr val="000066"/>
                </a:solidFill>
                <a:latin typeface="Arial" charset="0"/>
              </a:defRPr>
            </a:lvl5pPr>
            <a:lvl6pPr marL="2514600" indent="-228600" eaLnBrk="0" fontAlgn="base" hangingPunct="0">
              <a:spcBef>
                <a:spcPct val="0"/>
              </a:spcBef>
              <a:spcAft>
                <a:spcPct val="0"/>
              </a:spcAft>
              <a:defRPr sz="3600" b="1" i="1">
                <a:solidFill>
                  <a:srgbClr val="000066"/>
                </a:solidFill>
                <a:latin typeface="Arial" charset="0"/>
              </a:defRPr>
            </a:lvl6pPr>
            <a:lvl7pPr marL="2971800" indent="-228600" eaLnBrk="0" fontAlgn="base" hangingPunct="0">
              <a:spcBef>
                <a:spcPct val="0"/>
              </a:spcBef>
              <a:spcAft>
                <a:spcPct val="0"/>
              </a:spcAft>
              <a:defRPr sz="3600" b="1" i="1">
                <a:solidFill>
                  <a:srgbClr val="000066"/>
                </a:solidFill>
                <a:latin typeface="Arial" charset="0"/>
              </a:defRPr>
            </a:lvl7pPr>
            <a:lvl8pPr marL="3429000" indent="-228600" eaLnBrk="0" fontAlgn="base" hangingPunct="0">
              <a:spcBef>
                <a:spcPct val="0"/>
              </a:spcBef>
              <a:spcAft>
                <a:spcPct val="0"/>
              </a:spcAft>
              <a:defRPr sz="3600" b="1" i="1">
                <a:solidFill>
                  <a:srgbClr val="000066"/>
                </a:solidFill>
                <a:latin typeface="Arial" charset="0"/>
              </a:defRPr>
            </a:lvl8pPr>
            <a:lvl9pPr marL="3886200" indent="-228600" eaLnBrk="0" fontAlgn="base" hangingPunct="0">
              <a:spcBef>
                <a:spcPct val="0"/>
              </a:spcBef>
              <a:spcAft>
                <a:spcPct val="0"/>
              </a:spcAft>
              <a:defRPr sz="3600" b="1" i="1">
                <a:solidFill>
                  <a:srgbClr val="000066"/>
                </a:solidFill>
                <a:latin typeface="Arial" charset="0"/>
              </a:defRPr>
            </a:lvl9pPr>
          </a:lstStyle>
          <a:p>
            <a:pPr algn="ctr">
              <a:spcBef>
                <a:spcPct val="50000"/>
              </a:spcBef>
              <a:defRPr/>
            </a:pPr>
            <a:fld id="{17118C07-6DAC-4EDA-9A90-EF9C5EF039C0}" type="slidenum">
              <a:rPr lang="en-US" altLang="en-US" sz="1400" smtClean="0"/>
              <a:pPr algn="ctr">
                <a:spcBef>
                  <a:spcPct val="50000"/>
                </a:spcBef>
                <a:defRPr/>
              </a:pPr>
              <a:t>‹#›</a:t>
            </a:fld>
            <a:endParaRPr lang="en-US" altLang="en-US" sz="1400"/>
          </a:p>
        </p:txBody>
      </p:sp>
      <p:sp>
        <p:nvSpPr>
          <p:cNvPr id="2" name="Line 6"/>
          <p:cNvSpPr>
            <a:spLocks noChangeShapeType="1"/>
          </p:cNvSpPr>
          <p:nvPr/>
        </p:nvSpPr>
        <p:spPr bwMode="auto">
          <a:xfrm>
            <a:off x="382588" y="6292850"/>
            <a:ext cx="8382000"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7"/>
          <p:cNvSpPr>
            <a:spLocks noGrp="1" noChangeArrowheads="1"/>
          </p:cNvSpPr>
          <p:nvPr>
            <p:ph type="body" idx="1"/>
          </p:nvPr>
        </p:nvSpPr>
        <p:spPr bwMode="auto">
          <a:xfrm>
            <a:off x="371475" y="1327150"/>
            <a:ext cx="848201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31" name="Rectangle 8"/>
          <p:cNvSpPr>
            <a:spLocks noGrp="1" noChangeArrowheads="1"/>
          </p:cNvSpPr>
          <p:nvPr>
            <p:ph type="title"/>
          </p:nvPr>
        </p:nvSpPr>
        <p:spPr bwMode="auto">
          <a:xfrm>
            <a:off x="1241425" y="25400"/>
            <a:ext cx="6640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3" name="Text Box 9"/>
          <p:cNvSpPr txBox="1">
            <a:spLocks noChangeArrowheads="1"/>
          </p:cNvSpPr>
          <p:nvPr/>
        </p:nvSpPr>
        <p:spPr bwMode="auto">
          <a:xfrm>
            <a:off x="596901" y="6403975"/>
            <a:ext cx="79136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i="1">
                <a:solidFill>
                  <a:srgbClr val="000066"/>
                </a:solidFill>
                <a:latin typeface="Arial" charset="0"/>
              </a:defRPr>
            </a:lvl1pPr>
            <a:lvl2pPr marL="742950" indent="-285750">
              <a:defRPr sz="3600" b="1" i="1">
                <a:solidFill>
                  <a:srgbClr val="000066"/>
                </a:solidFill>
                <a:latin typeface="Arial" charset="0"/>
              </a:defRPr>
            </a:lvl2pPr>
            <a:lvl3pPr marL="1143000" indent="-228600">
              <a:defRPr sz="3600" b="1" i="1">
                <a:solidFill>
                  <a:srgbClr val="000066"/>
                </a:solidFill>
                <a:latin typeface="Arial" charset="0"/>
              </a:defRPr>
            </a:lvl3pPr>
            <a:lvl4pPr marL="1600200" indent="-228600">
              <a:defRPr sz="3600" b="1" i="1">
                <a:solidFill>
                  <a:srgbClr val="000066"/>
                </a:solidFill>
                <a:latin typeface="Arial" charset="0"/>
              </a:defRPr>
            </a:lvl4pPr>
            <a:lvl5pPr marL="2057400" indent="-228600">
              <a:defRPr sz="3600" b="1" i="1">
                <a:solidFill>
                  <a:srgbClr val="000066"/>
                </a:solidFill>
                <a:latin typeface="Arial" charset="0"/>
              </a:defRPr>
            </a:lvl5pPr>
            <a:lvl6pPr marL="2514600" indent="-228600" eaLnBrk="0" fontAlgn="base" hangingPunct="0">
              <a:spcBef>
                <a:spcPct val="0"/>
              </a:spcBef>
              <a:spcAft>
                <a:spcPct val="0"/>
              </a:spcAft>
              <a:defRPr sz="3600" b="1" i="1">
                <a:solidFill>
                  <a:srgbClr val="000066"/>
                </a:solidFill>
                <a:latin typeface="Arial" charset="0"/>
              </a:defRPr>
            </a:lvl6pPr>
            <a:lvl7pPr marL="2971800" indent="-228600" eaLnBrk="0" fontAlgn="base" hangingPunct="0">
              <a:spcBef>
                <a:spcPct val="0"/>
              </a:spcBef>
              <a:spcAft>
                <a:spcPct val="0"/>
              </a:spcAft>
              <a:defRPr sz="3600" b="1" i="1">
                <a:solidFill>
                  <a:srgbClr val="000066"/>
                </a:solidFill>
                <a:latin typeface="Arial" charset="0"/>
              </a:defRPr>
            </a:lvl7pPr>
            <a:lvl8pPr marL="3429000" indent="-228600" eaLnBrk="0" fontAlgn="base" hangingPunct="0">
              <a:spcBef>
                <a:spcPct val="0"/>
              </a:spcBef>
              <a:spcAft>
                <a:spcPct val="0"/>
              </a:spcAft>
              <a:defRPr sz="3600" b="1" i="1">
                <a:solidFill>
                  <a:srgbClr val="000066"/>
                </a:solidFill>
                <a:latin typeface="Arial" charset="0"/>
              </a:defRPr>
            </a:lvl8pPr>
            <a:lvl9pPr marL="3886200" indent="-228600" eaLnBrk="0" fontAlgn="base" hangingPunct="0">
              <a:spcBef>
                <a:spcPct val="0"/>
              </a:spcBef>
              <a:spcAft>
                <a:spcPct val="0"/>
              </a:spcAft>
              <a:defRPr sz="3600" b="1" i="1">
                <a:solidFill>
                  <a:srgbClr val="000066"/>
                </a:solidFill>
                <a:latin typeface="Arial" charset="0"/>
              </a:defRPr>
            </a:lvl9pPr>
          </a:lstStyle>
          <a:p>
            <a:pPr algn="ctr">
              <a:spcBef>
                <a:spcPct val="50000"/>
              </a:spcBef>
              <a:defRPr/>
            </a:pPr>
            <a:r>
              <a:rPr lang="en-US" altLang="en-US" sz="1800">
                <a:latin typeface="Century Schoolbook" pitchFamily="18" charset="0"/>
              </a:rPr>
              <a:t>Fueling our Nation, our Communities, our Future</a:t>
            </a:r>
          </a:p>
        </p:txBody>
      </p:sp>
      <p:pic>
        <p:nvPicPr>
          <p:cNvPr id="3" name="Picture 9"/>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115985" y="150018"/>
            <a:ext cx="89376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0903D6F3-5ED5-099A-0A42-56EC250020C1}"/>
              </a:ext>
            </a:extLst>
          </p:cNvPr>
          <p:cNvPicPr>
            <a:picLocks noChangeAspect="1"/>
          </p:cNvPicPr>
          <p:nvPr userDrawn="1"/>
        </p:nvPicPr>
        <p:blipFill>
          <a:blip r:embed="rId10"/>
          <a:stretch>
            <a:fillRect/>
          </a:stretch>
        </p:blipFill>
        <p:spPr>
          <a:xfrm>
            <a:off x="134253" y="125667"/>
            <a:ext cx="925295" cy="944308"/>
          </a:xfrm>
          <a:prstGeom prst="rect">
            <a:avLst/>
          </a:prstGeom>
        </p:spPr>
      </p:pic>
    </p:spTree>
    <p:extLst>
      <p:ext uri="{BB962C8B-B14F-4D97-AF65-F5344CB8AC3E}">
        <p14:creationId xmlns:p14="http://schemas.microsoft.com/office/powerpoint/2010/main" val="85487085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8" r:id="rId5"/>
    <p:sldLayoutId id="2147483739" r:id="rId6"/>
    <p:sldLayoutId id="2147483741" r:id="rId7"/>
  </p:sldLayoutIdLst>
  <p:transition/>
  <p:txStyles>
    <p:titleStyle>
      <a:lvl1pPr algn="ctr" rtl="0" eaLnBrk="0" fontAlgn="base" hangingPunct="0">
        <a:spcBef>
          <a:spcPct val="0"/>
        </a:spcBef>
        <a:spcAft>
          <a:spcPct val="0"/>
        </a:spcAft>
        <a:defRPr sz="3200" b="1">
          <a:solidFill>
            <a:srgbClr val="000066"/>
          </a:solidFill>
          <a:latin typeface="+mj-lt"/>
          <a:ea typeface="+mj-ea"/>
          <a:cs typeface="+mj-cs"/>
        </a:defRPr>
      </a:lvl1pPr>
      <a:lvl2pPr algn="ctr" rtl="0" eaLnBrk="0" fontAlgn="base" hangingPunct="0">
        <a:spcBef>
          <a:spcPct val="0"/>
        </a:spcBef>
        <a:spcAft>
          <a:spcPct val="0"/>
        </a:spcAft>
        <a:defRPr sz="3200" b="1">
          <a:solidFill>
            <a:srgbClr val="000066"/>
          </a:solidFill>
          <a:latin typeface="Arial" charset="0"/>
        </a:defRPr>
      </a:lvl2pPr>
      <a:lvl3pPr algn="ctr" rtl="0" eaLnBrk="0" fontAlgn="base" hangingPunct="0">
        <a:spcBef>
          <a:spcPct val="0"/>
        </a:spcBef>
        <a:spcAft>
          <a:spcPct val="0"/>
        </a:spcAft>
        <a:defRPr sz="3200" b="1">
          <a:solidFill>
            <a:srgbClr val="000066"/>
          </a:solidFill>
          <a:latin typeface="Arial" charset="0"/>
        </a:defRPr>
      </a:lvl3pPr>
      <a:lvl4pPr algn="ctr" rtl="0" eaLnBrk="0" fontAlgn="base" hangingPunct="0">
        <a:spcBef>
          <a:spcPct val="0"/>
        </a:spcBef>
        <a:spcAft>
          <a:spcPct val="0"/>
        </a:spcAft>
        <a:defRPr sz="3200" b="1">
          <a:solidFill>
            <a:srgbClr val="000066"/>
          </a:solidFill>
          <a:latin typeface="Arial" charset="0"/>
        </a:defRPr>
      </a:lvl4pPr>
      <a:lvl5pPr algn="ctr" rtl="0" eaLnBrk="0" fontAlgn="base" hangingPunct="0">
        <a:spcBef>
          <a:spcPct val="0"/>
        </a:spcBef>
        <a:spcAft>
          <a:spcPct val="0"/>
        </a:spcAft>
        <a:defRPr sz="3200" b="1">
          <a:solidFill>
            <a:srgbClr val="000066"/>
          </a:solidFill>
          <a:latin typeface="Arial" charset="0"/>
        </a:defRPr>
      </a:lvl5pPr>
      <a:lvl6pPr marL="457200" algn="ctr" rtl="0" eaLnBrk="0" fontAlgn="base" hangingPunct="0">
        <a:spcBef>
          <a:spcPct val="0"/>
        </a:spcBef>
        <a:spcAft>
          <a:spcPct val="0"/>
        </a:spcAft>
        <a:defRPr sz="3200" b="1">
          <a:solidFill>
            <a:srgbClr val="000066"/>
          </a:solidFill>
          <a:latin typeface="Arial" charset="0"/>
        </a:defRPr>
      </a:lvl6pPr>
      <a:lvl7pPr marL="914400" algn="ctr" rtl="0" eaLnBrk="0" fontAlgn="base" hangingPunct="0">
        <a:spcBef>
          <a:spcPct val="0"/>
        </a:spcBef>
        <a:spcAft>
          <a:spcPct val="0"/>
        </a:spcAft>
        <a:defRPr sz="3200" b="1">
          <a:solidFill>
            <a:srgbClr val="000066"/>
          </a:solidFill>
          <a:latin typeface="Arial" charset="0"/>
        </a:defRPr>
      </a:lvl7pPr>
      <a:lvl8pPr marL="1371600" algn="ctr" rtl="0" eaLnBrk="0" fontAlgn="base" hangingPunct="0">
        <a:spcBef>
          <a:spcPct val="0"/>
        </a:spcBef>
        <a:spcAft>
          <a:spcPct val="0"/>
        </a:spcAft>
        <a:defRPr sz="3200" b="1">
          <a:solidFill>
            <a:srgbClr val="000066"/>
          </a:solidFill>
          <a:latin typeface="Arial" charset="0"/>
        </a:defRPr>
      </a:lvl8pPr>
      <a:lvl9pPr marL="1828800" algn="ctr" rtl="0" eaLnBrk="0" fontAlgn="base" hangingPunct="0">
        <a:spcBef>
          <a:spcPct val="0"/>
        </a:spcBef>
        <a:spcAft>
          <a:spcPct val="0"/>
        </a:spcAft>
        <a:defRPr sz="3200" b="1">
          <a:solidFill>
            <a:srgbClr val="000066"/>
          </a:solidFill>
          <a:latin typeface="Arial" charset="0"/>
        </a:defRPr>
      </a:lvl9pPr>
    </p:titleStyle>
    <p:bodyStyle>
      <a:lvl1pPr marL="285750" indent="-285750" algn="l" rtl="0" eaLnBrk="0" fontAlgn="base" hangingPunct="0">
        <a:spcBef>
          <a:spcPct val="20000"/>
        </a:spcBef>
        <a:spcAft>
          <a:spcPct val="0"/>
        </a:spcAft>
        <a:buClr>
          <a:srgbClr val="000066"/>
        </a:buClr>
        <a:buSzPct val="80000"/>
        <a:buFont typeface="Wingdings" pitchFamily="2" charset="2"/>
        <a:buChar char="n"/>
        <a:defRPr sz="2400" b="1">
          <a:solidFill>
            <a:srgbClr val="000066"/>
          </a:solidFill>
          <a:latin typeface="+mn-lt"/>
          <a:ea typeface="+mn-ea"/>
          <a:cs typeface="+mn-cs"/>
        </a:defRPr>
      </a:lvl1pPr>
      <a:lvl2pPr marL="688975" indent="-282575" algn="l" rtl="0" eaLnBrk="0" fontAlgn="base" hangingPunct="0">
        <a:spcBef>
          <a:spcPct val="20000"/>
        </a:spcBef>
        <a:spcAft>
          <a:spcPct val="0"/>
        </a:spcAft>
        <a:buClr>
          <a:srgbClr val="000066"/>
        </a:buClr>
        <a:buSzPct val="135000"/>
        <a:buChar char="•"/>
        <a:defRPr sz="2200" b="1">
          <a:solidFill>
            <a:srgbClr val="000066"/>
          </a:solidFill>
          <a:latin typeface="+mn-lt"/>
        </a:defRPr>
      </a:lvl2pPr>
      <a:lvl3pPr marL="1027113" indent="-223838" algn="l" rtl="0" eaLnBrk="0" fontAlgn="base" hangingPunct="0">
        <a:spcBef>
          <a:spcPct val="20000"/>
        </a:spcBef>
        <a:spcAft>
          <a:spcPct val="0"/>
        </a:spcAft>
        <a:buClr>
          <a:srgbClr val="000066"/>
        </a:buClr>
        <a:buSzPct val="85000"/>
        <a:buFont typeface="Wingdings" pitchFamily="2" charset="2"/>
        <a:buChar char="w"/>
        <a:defRPr sz="2000" b="1">
          <a:solidFill>
            <a:srgbClr val="000066"/>
          </a:solidFill>
          <a:latin typeface="+mn-lt"/>
        </a:defRPr>
      </a:lvl3pPr>
      <a:lvl4pPr marL="1371600" indent="-228600" algn="l" rtl="0" eaLnBrk="0" fontAlgn="base" hangingPunct="0">
        <a:spcBef>
          <a:spcPct val="20000"/>
        </a:spcBef>
        <a:spcAft>
          <a:spcPct val="0"/>
        </a:spcAft>
        <a:buClr>
          <a:srgbClr val="003399"/>
        </a:buClr>
        <a:buSzPct val="80000"/>
        <a:buFont typeface="Wingdings" pitchFamily="2" charset="2"/>
        <a:buChar char="n"/>
        <a:defRPr b="1">
          <a:solidFill>
            <a:srgbClr val="000066"/>
          </a:solidFill>
          <a:latin typeface="+mn-lt"/>
        </a:defRPr>
      </a:lvl4pPr>
      <a:lvl5pPr marL="1714500" indent="-228600" algn="l" rtl="0" eaLnBrk="0" fontAlgn="base" hangingPunct="0">
        <a:spcBef>
          <a:spcPct val="20000"/>
        </a:spcBef>
        <a:spcAft>
          <a:spcPct val="0"/>
        </a:spcAft>
        <a:buClr>
          <a:srgbClr val="003399"/>
        </a:buClr>
        <a:buSzPct val="80000"/>
        <a:buFont typeface="Wingdings" pitchFamily="2" charset="2"/>
        <a:buChar char="n"/>
        <a:defRPr sz="1600" b="1">
          <a:solidFill>
            <a:srgbClr val="000066"/>
          </a:solidFill>
          <a:latin typeface="+mn-lt"/>
        </a:defRPr>
      </a:lvl5pPr>
      <a:lvl6pPr marL="2171700" indent="-228600" algn="l" rtl="0" eaLnBrk="0" fontAlgn="base" hangingPunct="0">
        <a:spcBef>
          <a:spcPct val="20000"/>
        </a:spcBef>
        <a:spcAft>
          <a:spcPct val="0"/>
        </a:spcAft>
        <a:buClr>
          <a:srgbClr val="003399"/>
        </a:buClr>
        <a:buSzPct val="80000"/>
        <a:buFont typeface="Wingdings" pitchFamily="2" charset="2"/>
        <a:buChar char="n"/>
        <a:defRPr sz="1600" b="1">
          <a:solidFill>
            <a:srgbClr val="000066"/>
          </a:solidFill>
          <a:latin typeface="+mn-lt"/>
        </a:defRPr>
      </a:lvl6pPr>
      <a:lvl7pPr marL="2628900" indent="-228600" algn="l" rtl="0" eaLnBrk="0" fontAlgn="base" hangingPunct="0">
        <a:spcBef>
          <a:spcPct val="20000"/>
        </a:spcBef>
        <a:spcAft>
          <a:spcPct val="0"/>
        </a:spcAft>
        <a:buClr>
          <a:srgbClr val="003399"/>
        </a:buClr>
        <a:buSzPct val="80000"/>
        <a:buFont typeface="Wingdings" pitchFamily="2" charset="2"/>
        <a:buChar char="n"/>
        <a:defRPr sz="1600" b="1">
          <a:solidFill>
            <a:srgbClr val="000066"/>
          </a:solidFill>
          <a:latin typeface="+mn-lt"/>
        </a:defRPr>
      </a:lvl7pPr>
      <a:lvl8pPr marL="3086100" indent="-228600" algn="l" rtl="0" eaLnBrk="0" fontAlgn="base" hangingPunct="0">
        <a:spcBef>
          <a:spcPct val="20000"/>
        </a:spcBef>
        <a:spcAft>
          <a:spcPct val="0"/>
        </a:spcAft>
        <a:buClr>
          <a:srgbClr val="003399"/>
        </a:buClr>
        <a:buSzPct val="80000"/>
        <a:buFont typeface="Wingdings" pitchFamily="2" charset="2"/>
        <a:buChar char="n"/>
        <a:defRPr sz="1600" b="1">
          <a:solidFill>
            <a:srgbClr val="000066"/>
          </a:solidFill>
          <a:latin typeface="+mn-lt"/>
        </a:defRPr>
      </a:lvl8pPr>
      <a:lvl9pPr marL="3543300" indent="-228600" algn="l" rtl="0" eaLnBrk="0" fontAlgn="base" hangingPunct="0">
        <a:spcBef>
          <a:spcPct val="20000"/>
        </a:spcBef>
        <a:spcAft>
          <a:spcPct val="0"/>
        </a:spcAft>
        <a:buClr>
          <a:srgbClr val="003399"/>
        </a:buClr>
        <a:buSzPct val="80000"/>
        <a:buFont typeface="Wingdings" pitchFamily="2" charset="2"/>
        <a:buChar char="n"/>
        <a:defRPr sz="1600" b="1">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lex.wagner.3@us.af.m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v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ibill.va.gov/wav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2000" dirty="0"/>
              <a:t>MSgt Alex Wagner</a:t>
            </a:r>
          </a:p>
          <a:p>
            <a:pPr>
              <a:lnSpc>
                <a:spcPct val="80000"/>
              </a:lnSpc>
            </a:pPr>
            <a:r>
              <a:rPr lang="en-US" altLang="en-US" sz="2000" dirty="0"/>
              <a:t>Email: alex.wagner.3@us.af.mil</a:t>
            </a:r>
          </a:p>
          <a:p>
            <a:pPr>
              <a:lnSpc>
                <a:spcPct val="80000"/>
              </a:lnSpc>
            </a:pPr>
            <a:r>
              <a:rPr lang="en-US" altLang="en-US" sz="2000" dirty="0"/>
              <a:t>Cell / Office: 412-313-7509 / 412-776-7636</a:t>
            </a:r>
          </a:p>
        </p:txBody>
      </p:sp>
      <p:sp>
        <p:nvSpPr>
          <p:cNvPr id="3074" name="Rectangle 2"/>
          <p:cNvSpPr>
            <a:spLocks noGrp="1" noChangeArrowheads="1"/>
          </p:cNvSpPr>
          <p:nvPr>
            <p:ph type="ctrTitle"/>
          </p:nvPr>
        </p:nvSpPr>
        <p:spPr>
          <a:xfrm>
            <a:off x="1808163" y="3710066"/>
            <a:ext cx="5518150" cy="1258888"/>
          </a:xfrm>
        </p:spPr>
        <p:txBody>
          <a:bodyPr/>
          <a:lstStyle/>
          <a:p>
            <a:r>
              <a:rPr lang="en-US" altLang="en-US" dirty="0"/>
              <a:t>Post 9/11 Dependent How To Guide</a:t>
            </a:r>
          </a:p>
        </p:txBody>
      </p:sp>
    </p:spTree>
    <p:extLst>
      <p:ext uri="{BB962C8B-B14F-4D97-AF65-F5344CB8AC3E}">
        <p14:creationId xmlns:p14="http://schemas.microsoft.com/office/powerpoint/2010/main" val="4266398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FD5BB-6530-0F36-6B32-B5198DDFE5DE}"/>
              </a:ext>
            </a:extLst>
          </p:cNvPr>
          <p:cNvSpPr>
            <a:spLocks noGrp="1"/>
          </p:cNvSpPr>
          <p:nvPr>
            <p:ph type="title"/>
          </p:nvPr>
        </p:nvSpPr>
        <p:spPr/>
        <p:txBody>
          <a:bodyPr/>
          <a:lstStyle/>
          <a:p>
            <a:r>
              <a:rPr lang="en-US" dirty="0"/>
              <a:t>Questions? </a:t>
            </a:r>
          </a:p>
        </p:txBody>
      </p:sp>
      <p:sp>
        <p:nvSpPr>
          <p:cNvPr id="15" name="Content Placeholder 14">
            <a:extLst>
              <a:ext uri="{FF2B5EF4-FFF2-40B4-BE49-F238E27FC236}">
                <a16:creationId xmlns:a16="http://schemas.microsoft.com/office/drawing/2014/main" id="{13C42D4A-1A46-BC19-D259-E912ECE04DDE}"/>
              </a:ext>
            </a:extLst>
          </p:cNvPr>
          <p:cNvSpPr>
            <a:spLocks noGrp="1"/>
          </p:cNvSpPr>
          <p:nvPr>
            <p:ph idx="1"/>
          </p:nvPr>
        </p:nvSpPr>
        <p:spPr/>
        <p:txBody>
          <a:bodyPr/>
          <a:lstStyle/>
          <a:p>
            <a:r>
              <a:rPr lang="en-US" b="0" dirty="0"/>
              <a:t>Contact Retention Office Manager for additional assistance. </a:t>
            </a:r>
          </a:p>
          <a:p>
            <a:endParaRPr lang="en-US" b="0" dirty="0"/>
          </a:p>
          <a:p>
            <a:r>
              <a:rPr lang="en-US" b="0" u="sng" dirty="0"/>
              <a:t>MSgt Alex Wagner:</a:t>
            </a:r>
          </a:p>
          <a:p>
            <a:pPr lvl="1"/>
            <a:r>
              <a:rPr lang="en-US" b="0" dirty="0"/>
              <a:t>Email: </a:t>
            </a:r>
            <a:r>
              <a:rPr lang="en-US" b="0" dirty="0">
                <a:hlinkClick r:id="rId2"/>
              </a:rPr>
              <a:t>alex.wagner.3@us.af.mil</a:t>
            </a:r>
            <a:endParaRPr lang="en-US" b="0" dirty="0"/>
          </a:p>
          <a:p>
            <a:pPr lvl="1"/>
            <a:r>
              <a:rPr lang="en-US" b="0" dirty="0"/>
              <a:t>Cell / Office: 412-313-7509 / 412-776-7636</a:t>
            </a:r>
          </a:p>
        </p:txBody>
      </p:sp>
    </p:spTree>
    <p:extLst>
      <p:ext uri="{BB962C8B-B14F-4D97-AF65-F5344CB8AC3E}">
        <p14:creationId xmlns:p14="http://schemas.microsoft.com/office/powerpoint/2010/main" val="331933315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5458-6665-3A3D-D99A-C221D86D736C}"/>
              </a:ext>
            </a:extLst>
          </p:cNvPr>
          <p:cNvSpPr>
            <a:spLocks noGrp="1"/>
          </p:cNvSpPr>
          <p:nvPr>
            <p:ph type="title"/>
          </p:nvPr>
        </p:nvSpPr>
        <p:spPr/>
        <p:txBody>
          <a:bodyPr/>
          <a:lstStyle/>
          <a:p>
            <a:r>
              <a:rPr lang="en-US" dirty="0"/>
              <a:t>STEP 1</a:t>
            </a:r>
          </a:p>
        </p:txBody>
      </p:sp>
      <p:sp>
        <p:nvSpPr>
          <p:cNvPr id="3" name="Content Placeholder 2">
            <a:extLst>
              <a:ext uri="{FF2B5EF4-FFF2-40B4-BE49-F238E27FC236}">
                <a16:creationId xmlns:a16="http://schemas.microsoft.com/office/drawing/2014/main" id="{F62DC3F0-821A-EEDA-5AD6-3D14775647BA}"/>
              </a:ext>
            </a:extLst>
          </p:cNvPr>
          <p:cNvSpPr>
            <a:spLocks noGrp="1"/>
          </p:cNvSpPr>
          <p:nvPr>
            <p:ph idx="1"/>
          </p:nvPr>
        </p:nvSpPr>
        <p:spPr/>
        <p:txBody>
          <a:bodyPr/>
          <a:lstStyle/>
          <a:p>
            <a:r>
              <a:rPr lang="en-US" sz="1800" b="0" u="sng" dirty="0"/>
              <a:t>Step 1</a:t>
            </a:r>
            <a:r>
              <a:rPr lang="en-US" sz="1800" b="0" dirty="0"/>
              <a:t> </a:t>
            </a:r>
            <a:r>
              <a:rPr lang="en-US" sz="1800" b="0" dirty="0">
                <a:highlight>
                  <a:srgbClr val="FFFF00"/>
                </a:highlight>
              </a:rPr>
              <a:t>(Servicemember):</a:t>
            </a:r>
            <a:r>
              <a:rPr lang="en-US" sz="1800" b="0" dirty="0"/>
              <a:t> Ensure the dependent is established in DEERS. Then complete the Transfer of Education Benefits application:</a:t>
            </a:r>
          </a:p>
          <a:p>
            <a:pPr marL="0" indent="0">
              <a:buNone/>
            </a:pPr>
            <a:r>
              <a:rPr lang="en-US" sz="1800" b="0" dirty="0"/>
              <a:t>1. Go to the AF Portal and log into </a:t>
            </a:r>
            <a:r>
              <a:rPr lang="en-US" sz="1800" b="0" dirty="0" err="1"/>
              <a:t>myFSS</a:t>
            </a:r>
            <a:r>
              <a:rPr lang="en-US" sz="1800" b="0" dirty="0"/>
              <a:t>.</a:t>
            </a:r>
          </a:p>
          <a:p>
            <a:pPr marL="0" indent="0">
              <a:buNone/>
            </a:pPr>
            <a:r>
              <a:rPr lang="en-US" sz="1800" b="0" dirty="0"/>
              <a:t>2. Select the </a:t>
            </a:r>
            <a:r>
              <a:rPr lang="en-US" sz="1800" b="0" dirty="0" err="1"/>
              <a:t>myEDUCATION</a:t>
            </a:r>
            <a:r>
              <a:rPr lang="en-US" sz="1800" b="0" dirty="0"/>
              <a:t> tile.</a:t>
            </a:r>
          </a:p>
          <a:p>
            <a:pPr marL="0" indent="0">
              <a:buNone/>
            </a:pPr>
            <a:r>
              <a:rPr lang="en-US" sz="1800" b="0" dirty="0"/>
              <a:t>3. Select the “Submit TEB application via MILCONNECT link</a:t>
            </a:r>
          </a:p>
          <a:p>
            <a:pPr marL="0" indent="0">
              <a:buNone/>
            </a:pPr>
            <a:r>
              <a:rPr lang="en-US" sz="1800" b="0" dirty="0"/>
              <a:t>	-You will be redirected to MILCONNECT.</a:t>
            </a:r>
          </a:p>
          <a:p>
            <a:pPr marL="0" indent="0">
              <a:buNone/>
            </a:pPr>
            <a:r>
              <a:rPr lang="en-US" sz="1800" b="0" dirty="0"/>
              <a:t>4. Log in with your CAC.</a:t>
            </a:r>
          </a:p>
          <a:p>
            <a:pPr marL="0" indent="0">
              <a:buNone/>
            </a:pPr>
            <a:endParaRPr lang="en-US" sz="1800" b="0" dirty="0"/>
          </a:p>
          <a:p>
            <a:pPr marL="0" indent="0">
              <a:buNone/>
            </a:pPr>
            <a:r>
              <a:rPr lang="en-US" sz="1800" b="0" dirty="0"/>
              <a:t>5. When the Benefits menu appears, choose Transfer of Education Benefits (TEB). Your family members appear in the table under the List of Family Members section of the TEB page. The Relation column indicates which family members are eligible or ineligible to receive transferred benefits.</a:t>
            </a:r>
          </a:p>
          <a:p>
            <a:pPr marL="0" indent="0">
              <a:buNone/>
            </a:pPr>
            <a:endParaRPr lang="en-US" sz="1800" b="0" dirty="0"/>
          </a:p>
          <a:p>
            <a:pPr marL="0" indent="0">
              <a:buNone/>
            </a:pPr>
            <a:r>
              <a:rPr lang="en-US" sz="1800" b="0" dirty="0"/>
              <a:t>6. For each eligible family member who you want to receive benefits, enter the number of months to transfer. It is recommended to leave the end date blank.</a:t>
            </a:r>
          </a:p>
        </p:txBody>
      </p:sp>
    </p:spTree>
    <p:extLst>
      <p:ext uri="{BB962C8B-B14F-4D97-AF65-F5344CB8AC3E}">
        <p14:creationId xmlns:p14="http://schemas.microsoft.com/office/powerpoint/2010/main" val="291885551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2A255-34CD-19A9-5D05-AC7126AC7C4C}"/>
              </a:ext>
            </a:extLst>
          </p:cNvPr>
          <p:cNvSpPr>
            <a:spLocks noGrp="1"/>
          </p:cNvSpPr>
          <p:nvPr>
            <p:ph type="title"/>
          </p:nvPr>
        </p:nvSpPr>
        <p:spPr/>
        <p:txBody>
          <a:bodyPr/>
          <a:lstStyle/>
          <a:p>
            <a:r>
              <a:rPr lang="en-US" dirty="0"/>
              <a:t>STEP 1 </a:t>
            </a:r>
            <a:r>
              <a:rPr lang="en-US" dirty="0" err="1"/>
              <a:t>Cont</a:t>
            </a:r>
            <a:r>
              <a:rPr lang="en-US" dirty="0"/>
              <a:t>…</a:t>
            </a:r>
          </a:p>
        </p:txBody>
      </p:sp>
      <p:sp>
        <p:nvSpPr>
          <p:cNvPr id="3" name="Content Placeholder 2">
            <a:extLst>
              <a:ext uri="{FF2B5EF4-FFF2-40B4-BE49-F238E27FC236}">
                <a16:creationId xmlns:a16="http://schemas.microsoft.com/office/drawing/2014/main" id="{41D6FA32-8E4C-6AFE-549C-6649BEE0F8C0}"/>
              </a:ext>
            </a:extLst>
          </p:cNvPr>
          <p:cNvSpPr>
            <a:spLocks noGrp="1"/>
          </p:cNvSpPr>
          <p:nvPr>
            <p:ph idx="1"/>
          </p:nvPr>
        </p:nvSpPr>
        <p:spPr/>
        <p:txBody>
          <a:bodyPr/>
          <a:lstStyle/>
          <a:p>
            <a:pPr marL="0" indent="0">
              <a:buNone/>
            </a:pPr>
            <a:r>
              <a:rPr lang="en-US" sz="1800" b="0" dirty="0"/>
              <a:t>7. Select the Post 9/11 GI Bill Chapter 33 radio button in the Select the educational program from which to transfer benefits section.</a:t>
            </a:r>
          </a:p>
          <a:p>
            <a:pPr marL="0" indent="0">
              <a:buNone/>
            </a:pPr>
            <a:r>
              <a:rPr lang="en-US" sz="1800" b="0" dirty="0"/>
              <a:t>8. Select all the boxes in the Transferability of Education Benefits Acknowledgements section to indicate that you have read and understand each section.</a:t>
            </a:r>
          </a:p>
          <a:p>
            <a:pPr marL="0" indent="0">
              <a:buNone/>
            </a:pPr>
            <a:r>
              <a:rPr lang="en-US" sz="1800" b="0" dirty="0"/>
              <a:t>9. Click Submit Request. This will send your request to the TEB for approval. If your submission is successful, a confirmation message appears and your application status shows as Submitted.</a:t>
            </a:r>
          </a:p>
          <a:p>
            <a:pPr marL="0" indent="0">
              <a:buNone/>
            </a:pPr>
            <a:r>
              <a:rPr lang="en-US" sz="1800" b="0" dirty="0"/>
              <a:t>10. Your open case will now be visible in </a:t>
            </a:r>
            <a:r>
              <a:rPr lang="en-US" sz="1800" b="0" dirty="0" err="1">
                <a:highlight>
                  <a:srgbClr val="FFFF00"/>
                </a:highlight>
              </a:rPr>
              <a:t>myFSS</a:t>
            </a:r>
            <a:r>
              <a:rPr lang="en-US" sz="1800" b="0" dirty="0">
                <a:highlight>
                  <a:srgbClr val="FFFF00"/>
                </a:highlight>
              </a:rPr>
              <a:t>.</a:t>
            </a:r>
          </a:p>
          <a:p>
            <a:pPr marL="0" indent="0">
              <a:buNone/>
            </a:pPr>
            <a:r>
              <a:rPr lang="en-US" sz="1800" b="0" dirty="0"/>
              <a:t>11. Sign your Statement of Understanding.</a:t>
            </a:r>
          </a:p>
          <a:p>
            <a:pPr lvl="1"/>
            <a:r>
              <a:rPr lang="en-US" sz="1600" b="0" dirty="0"/>
              <a:t>If you have 4 years retainability (your ETS is already 4 years from the date you      submit the TEB application, once your TEB application is approved, you will be able to access your TEB SOU by navigating to your </a:t>
            </a:r>
            <a:r>
              <a:rPr lang="en-US" sz="1600" b="0" dirty="0" err="1">
                <a:highlight>
                  <a:srgbClr val="FFFF00"/>
                </a:highlight>
              </a:rPr>
              <a:t>myEDUCATION</a:t>
            </a:r>
            <a:r>
              <a:rPr lang="en-US" sz="1600" b="0" dirty="0"/>
              <a:t>. The form will be available under the </a:t>
            </a:r>
            <a:r>
              <a:rPr lang="en-US" sz="1600" b="0" u="sng" dirty="0"/>
              <a:t>My Education &amp; Training Requests: Awaiting Member Action.</a:t>
            </a:r>
          </a:p>
          <a:p>
            <a:pPr lvl="1"/>
            <a:r>
              <a:rPr lang="en-US" sz="1600" b="0" dirty="0"/>
              <a:t>If you DO NOT currently have 4 years of retainability (your ETS is less than 4 months from the date you submit the TEB application, you will need to get with your CSS and initiate a reenlistment that gives you the required retainability</a:t>
            </a:r>
          </a:p>
          <a:p>
            <a:pPr marL="0" indent="0">
              <a:buNone/>
            </a:pPr>
            <a:endParaRPr lang="en-US" sz="1800" b="0" dirty="0"/>
          </a:p>
        </p:txBody>
      </p:sp>
    </p:spTree>
    <p:extLst>
      <p:ext uri="{BB962C8B-B14F-4D97-AF65-F5344CB8AC3E}">
        <p14:creationId xmlns:p14="http://schemas.microsoft.com/office/powerpoint/2010/main" val="31408277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29AC3-D5A3-9184-4463-0F59ECE68395}"/>
              </a:ext>
            </a:extLst>
          </p:cNvPr>
          <p:cNvSpPr>
            <a:spLocks noGrp="1"/>
          </p:cNvSpPr>
          <p:nvPr>
            <p:ph type="title"/>
          </p:nvPr>
        </p:nvSpPr>
        <p:spPr/>
        <p:txBody>
          <a:bodyPr/>
          <a:lstStyle/>
          <a:p>
            <a:r>
              <a:rPr lang="en-US" dirty="0"/>
              <a:t>STEP 2</a:t>
            </a:r>
          </a:p>
        </p:txBody>
      </p:sp>
      <p:sp>
        <p:nvSpPr>
          <p:cNvPr id="3" name="Content Placeholder 2">
            <a:extLst>
              <a:ext uri="{FF2B5EF4-FFF2-40B4-BE49-F238E27FC236}">
                <a16:creationId xmlns:a16="http://schemas.microsoft.com/office/drawing/2014/main" id="{9C4E254F-DABA-F57D-BAE3-A0284EFD08E2}"/>
              </a:ext>
            </a:extLst>
          </p:cNvPr>
          <p:cNvSpPr>
            <a:spLocks noGrp="1"/>
          </p:cNvSpPr>
          <p:nvPr>
            <p:ph idx="1"/>
          </p:nvPr>
        </p:nvSpPr>
        <p:spPr/>
        <p:txBody>
          <a:bodyPr/>
          <a:lstStyle/>
          <a:p>
            <a:r>
              <a:rPr lang="en-US" sz="1800" b="0" u="sng" dirty="0"/>
              <a:t>Step 2</a:t>
            </a:r>
            <a:r>
              <a:rPr lang="en-US" sz="1800" b="0" dirty="0"/>
              <a:t> </a:t>
            </a:r>
            <a:r>
              <a:rPr lang="en-US" sz="1800" b="0" dirty="0">
                <a:highlight>
                  <a:srgbClr val="FFFF00"/>
                </a:highlight>
              </a:rPr>
              <a:t>(Servicemember or Dependent - whoever is using benefit) </a:t>
            </a:r>
            <a:r>
              <a:rPr lang="en-US" sz="1800" b="0" dirty="0"/>
              <a:t>:</a:t>
            </a:r>
          </a:p>
          <a:p>
            <a:r>
              <a:rPr lang="en-US" sz="1800" b="0" dirty="0"/>
              <a:t>Apply for your Certificate of Eligibility (</a:t>
            </a:r>
            <a:r>
              <a:rPr lang="en-US" sz="1800" b="0" dirty="0" err="1"/>
              <a:t>CoE</a:t>
            </a:r>
            <a:r>
              <a:rPr lang="en-US" sz="1800" b="0" dirty="0"/>
              <a:t>)</a:t>
            </a:r>
          </a:p>
          <a:p>
            <a:r>
              <a:rPr lang="en-US" sz="1800" b="0" dirty="0"/>
              <a:t>Be sure you have all required information before you start. You must complete the form in one session – there is no option to save and come back later. Required information:</a:t>
            </a:r>
          </a:p>
          <a:p>
            <a:pPr lvl="1"/>
            <a:r>
              <a:rPr lang="en-US" sz="1600" b="0" dirty="0"/>
              <a:t>Applicant’s Social Security Number</a:t>
            </a:r>
          </a:p>
          <a:p>
            <a:pPr lvl="1"/>
            <a:r>
              <a:rPr lang="en-US" sz="1600" b="0" dirty="0"/>
              <a:t>Military history (Service Members only)</a:t>
            </a:r>
          </a:p>
          <a:p>
            <a:pPr lvl="1"/>
            <a:r>
              <a:rPr lang="en-US" sz="1600" b="0" dirty="0"/>
              <a:t>Sponsor’s Social Security number (Dependents only)</a:t>
            </a:r>
          </a:p>
          <a:p>
            <a:pPr lvl="1"/>
            <a:r>
              <a:rPr lang="en-US" sz="1600" b="0" dirty="0"/>
              <a:t>Information about the school you wish to attend</a:t>
            </a:r>
          </a:p>
          <a:p>
            <a:pPr lvl="1"/>
            <a:r>
              <a:rPr lang="en-US" sz="1600" b="0" dirty="0"/>
              <a:t>Bank account and direct deposit information</a:t>
            </a:r>
          </a:p>
          <a:p>
            <a:pPr lvl="1"/>
            <a:r>
              <a:rPr lang="en-US" sz="1600" b="0" dirty="0"/>
              <a:t>Education history</a:t>
            </a:r>
          </a:p>
          <a:p>
            <a:r>
              <a:rPr lang="en-US" sz="1800" b="0" dirty="0"/>
              <a:t>Go to </a:t>
            </a:r>
            <a:r>
              <a:rPr lang="en-US" sz="1800" b="0" dirty="0">
                <a:hlinkClick r:id="rId2"/>
              </a:rPr>
              <a:t>www.va.gov</a:t>
            </a:r>
            <a:r>
              <a:rPr lang="en-US" sz="1800" b="0" dirty="0"/>
              <a:t> and click on “Education Benefits”</a:t>
            </a:r>
          </a:p>
          <a:p>
            <a:r>
              <a:rPr lang="en-US" sz="1800" b="0" dirty="0"/>
              <a:t>Click on “Apply for education benefits”</a:t>
            </a:r>
          </a:p>
          <a:p>
            <a:r>
              <a:rPr lang="en-US" sz="1800" b="0" dirty="0"/>
              <a:t>Click on “Find your education benefits Form” and answer the questions. Click “Apply Now”. The system will select the correct form based on your answers</a:t>
            </a:r>
          </a:p>
        </p:txBody>
      </p:sp>
    </p:spTree>
    <p:extLst>
      <p:ext uri="{BB962C8B-B14F-4D97-AF65-F5344CB8AC3E}">
        <p14:creationId xmlns:p14="http://schemas.microsoft.com/office/powerpoint/2010/main" val="40867611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46EC7-A0B9-D2D2-A783-7DF2BAE78C16}"/>
              </a:ext>
            </a:extLst>
          </p:cNvPr>
          <p:cNvSpPr>
            <a:spLocks noGrp="1"/>
          </p:cNvSpPr>
          <p:nvPr>
            <p:ph type="title"/>
          </p:nvPr>
        </p:nvSpPr>
        <p:spPr/>
        <p:txBody>
          <a:bodyPr/>
          <a:lstStyle/>
          <a:p>
            <a:r>
              <a:rPr lang="en-US" dirty="0"/>
              <a:t>STEP 2 </a:t>
            </a:r>
            <a:r>
              <a:rPr lang="en-US" dirty="0" err="1"/>
              <a:t>Cont</a:t>
            </a:r>
            <a:r>
              <a:rPr lang="en-US" dirty="0"/>
              <a:t>…  </a:t>
            </a:r>
          </a:p>
        </p:txBody>
      </p:sp>
      <p:sp>
        <p:nvSpPr>
          <p:cNvPr id="3" name="Content Placeholder 2">
            <a:extLst>
              <a:ext uri="{FF2B5EF4-FFF2-40B4-BE49-F238E27FC236}">
                <a16:creationId xmlns:a16="http://schemas.microsoft.com/office/drawing/2014/main" id="{B8179710-E471-352E-0754-0DD5C0599D13}"/>
              </a:ext>
            </a:extLst>
          </p:cNvPr>
          <p:cNvSpPr>
            <a:spLocks noGrp="1"/>
          </p:cNvSpPr>
          <p:nvPr>
            <p:ph idx="1"/>
          </p:nvPr>
        </p:nvSpPr>
        <p:spPr/>
        <p:txBody>
          <a:bodyPr/>
          <a:lstStyle/>
          <a:p>
            <a:r>
              <a:rPr lang="en-US" sz="2000" b="0" dirty="0"/>
              <a:t>Answer the questions in each section:</a:t>
            </a:r>
          </a:p>
          <a:p>
            <a:r>
              <a:rPr lang="en-US" sz="2000" b="0" dirty="0"/>
              <a:t>Page 1: Applicant Information</a:t>
            </a:r>
          </a:p>
          <a:p>
            <a:r>
              <a:rPr lang="en-US" sz="2000" b="0" dirty="0"/>
              <a:t>Page 2: Benefits Eligibility</a:t>
            </a:r>
          </a:p>
          <a:p>
            <a:pPr lvl="1"/>
            <a:r>
              <a:rPr lang="en-US" sz="2000" b="0" dirty="0"/>
              <a:t>In general, dependents will select ‘Post-9/11’.</a:t>
            </a:r>
          </a:p>
          <a:p>
            <a:pPr lvl="1"/>
            <a:r>
              <a:rPr lang="en-US" sz="2000" b="0" dirty="0"/>
              <a:t>Service Members select the program you are eligible for and wish to use.</a:t>
            </a:r>
          </a:p>
          <a:p>
            <a:r>
              <a:rPr lang="en-US" sz="2000" b="0" dirty="0"/>
              <a:t>Page 3: Service Members - Military History</a:t>
            </a:r>
          </a:p>
          <a:p>
            <a:pPr lvl="1"/>
            <a:r>
              <a:rPr lang="en-US" sz="2000" b="0" dirty="0"/>
              <a:t>If you are currently on Title 32 FTNGD (ADOS/ADSW), select ‘No’ for “Are you on active duty now”.</a:t>
            </a:r>
          </a:p>
          <a:p>
            <a:pPr lvl="1"/>
            <a:r>
              <a:rPr lang="en-US" sz="2000" b="0" dirty="0"/>
              <a:t>ROTC Cadets: Confirm whether your scholarship is Section 2107 or Section 2107a. If 2107a, select no for both questions.</a:t>
            </a:r>
          </a:p>
          <a:p>
            <a:pPr lvl="1"/>
            <a:r>
              <a:rPr lang="en-US" sz="2000" b="0" dirty="0"/>
              <a:t>Student Loan: Do not check this box if your Student Loan Repayment contract was from the Guard/Reserves.</a:t>
            </a:r>
          </a:p>
        </p:txBody>
      </p:sp>
    </p:spTree>
    <p:extLst>
      <p:ext uri="{BB962C8B-B14F-4D97-AF65-F5344CB8AC3E}">
        <p14:creationId xmlns:p14="http://schemas.microsoft.com/office/powerpoint/2010/main" val="19191002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6EF9-BEAF-8E5A-1E12-0FA6995874ED}"/>
              </a:ext>
            </a:extLst>
          </p:cNvPr>
          <p:cNvSpPr>
            <a:spLocks noGrp="1"/>
          </p:cNvSpPr>
          <p:nvPr>
            <p:ph type="title"/>
          </p:nvPr>
        </p:nvSpPr>
        <p:spPr/>
        <p:txBody>
          <a:bodyPr/>
          <a:lstStyle/>
          <a:p>
            <a:r>
              <a:rPr lang="en-US" dirty="0"/>
              <a:t>STEP 2 </a:t>
            </a:r>
            <a:r>
              <a:rPr lang="en-US" dirty="0" err="1"/>
              <a:t>Cont</a:t>
            </a:r>
            <a:r>
              <a:rPr lang="en-US" dirty="0"/>
              <a:t>…</a:t>
            </a:r>
          </a:p>
        </p:txBody>
      </p:sp>
      <p:sp>
        <p:nvSpPr>
          <p:cNvPr id="3" name="Content Placeholder 2">
            <a:extLst>
              <a:ext uri="{FF2B5EF4-FFF2-40B4-BE49-F238E27FC236}">
                <a16:creationId xmlns:a16="http://schemas.microsoft.com/office/drawing/2014/main" id="{BF33A337-0F39-F12F-37E5-4E663346B250}"/>
              </a:ext>
            </a:extLst>
          </p:cNvPr>
          <p:cNvSpPr>
            <a:spLocks noGrp="1"/>
          </p:cNvSpPr>
          <p:nvPr>
            <p:ph idx="1"/>
          </p:nvPr>
        </p:nvSpPr>
        <p:spPr/>
        <p:txBody>
          <a:bodyPr/>
          <a:lstStyle/>
          <a:p>
            <a:r>
              <a:rPr lang="en-US" sz="2000" b="0" u="sng" dirty="0"/>
              <a:t>Page 4:</a:t>
            </a:r>
            <a:r>
              <a:rPr lang="en-US" sz="2000" b="0" dirty="0"/>
              <a:t> Education History</a:t>
            </a:r>
          </a:p>
          <a:p>
            <a:r>
              <a:rPr lang="en-US" sz="2000" b="0" u="sng" dirty="0"/>
              <a:t>Page 5:</a:t>
            </a:r>
            <a:r>
              <a:rPr lang="en-US" sz="2000" b="0" dirty="0"/>
              <a:t> Employment History</a:t>
            </a:r>
          </a:p>
          <a:p>
            <a:r>
              <a:rPr lang="en-US" sz="2000" b="0" u="sng" dirty="0"/>
              <a:t>Page 6:</a:t>
            </a:r>
            <a:r>
              <a:rPr lang="en-US" sz="2000" b="0" dirty="0"/>
              <a:t> School Selection</a:t>
            </a:r>
          </a:p>
          <a:p>
            <a:r>
              <a:rPr lang="en-US" sz="2000" b="0" u="sng" dirty="0"/>
              <a:t>Page 7:</a:t>
            </a:r>
            <a:r>
              <a:rPr lang="en-US" sz="2000" b="0" dirty="0"/>
              <a:t> Contact and Direct Deposit Information</a:t>
            </a:r>
          </a:p>
          <a:p>
            <a:r>
              <a:rPr lang="en-US" sz="2000" b="0" u="sng" dirty="0"/>
              <a:t>Page 8:</a:t>
            </a:r>
            <a:r>
              <a:rPr lang="en-US" sz="2000" b="0" dirty="0"/>
              <a:t> Review information and click “Submit Application”</a:t>
            </a:r>
          </a:p>
          <a:p>
            <a:pPr lvl="1"/>
            <a:r>
              <a:rPr lang="en-US" sz="2000" b="0" dirty="0"/>
              <a:t>Normally, the VA will process your application </a:t>
            </a:r>
            <a:r>
              <a:rPr lang="en-US" sz="2000" b="0" dirty="0">
                <a:highlight>
                  <a:srgbClr val="FFFF00"/>
                </a:highlight>
              </a:rPr>
              <a:t>within 30 days</a:t>
            </a:r>
            <a:r>
              <a:rPr lang="en-US" sz="2000" b="0" dirty="0"/>
              <a:t>. You will receive a </a:t>
            </a:r>
            <a:r>
              <a:rPr lang="en-US" sz="2000" b="0" u="sng" dirty="0"/>
              <a:t>Certificate of Eligibility (</a:t>
            </a:r>
            <a:r>
              <a:rPr lang="en-US" sz="2000" b="0" u="sng" dirty="0" err="1"/>
              <a:t>CoE</a:t>
            </a:r>
            <a:r>
              <a:rPr lang="en-US" sz="2000" b="0" u="sng" dirty="0"/>
              <a:t>) in the mail</a:t>
            </a:r>
            <a:r>
              <a:rPr lang="en-US" sz="2000" b="0" dirty="0"/>
              <a:t>.</a:t>
            </a:r>
          </a:p>
          <a:p>
            <a:r>
              <a:rPr lang="en-US" sz="2000" b="0" dirty="0"/>
              <a:t>Call (888) GIBILL-1 (888-442-4551) to check the status of an application.</a:t>
            </a:r>
          </a:p>
          <a:p>
            <a:pPr marL="0" indent="0">
              <a:buNone/>
            </a:pPr>
            <a:endParaRPr lang="en-US" sz="2000" b="0" dirty="0"/>
          </a:p>
        </p:txBody>
      </p:sp>
    </p:spTree>
    <p:extLst>
      <p:ext uri="{BB962C8B-B14F-4D97-AF65-F5344CB8AC3E}">
        <p14:creationId xmlns:p14="http://schemas.microsoft.com/office/powerpoint/2010/main" val="62042582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4AA36-B770-AAD5-675F-A6C4A96D481C}"/>
              </a:ext>
            </a:extLst>
          </p:cNvPr>
          <p:cNvSpPr>
            <a:spLocks noGrp="1"/>
          </p:cNvSpPr>
          <p:nvPr>
            <p:ph type="title"/>
          </p:nvPr>
        </p:nvSpPr>
        <p:spPr/>
        <p:txBody>
          <a:bodyPr/>
          <a:lstStyle/>
          <a:p>
            <a:r>
              <a:rPr lang="en-US" dirty="0"/>
              <a:t>Register for Classes</a:t>
            </a:r>
          </a:p>
        </p:txBody>
      </p:sp>
      <p:sp>
        <p:nvSpPr>
          <p:cNvPr id="3" name="Content Placeholder 2">
            <a:extLst>
              <a:ext uri="{FF2B5EF4-FFF2-40B4-BE49-F238E27FC236}">
                <a16:creationId xmlns:a16="http://schemas.microsoft.com/office/drawing/2014/main" id="{BF8AC461-1FAA-36AF-CB89-6AB5912F5F4F}"/>
              </a:ext>
            </a:extLst>
          </p:cNvPr>
          <p:cNvSpPr>
            <a:spLocks noGrp="1"/>
          </p:cNvSpPr>
          <p:nvPr>
            <p:ph idx="1"/>
          </p:nvPr>
        </p:nvSpPr>
        <p:spPr/>
        <p:txBody>
          <a:bodyPr/>
          <a:lstStyle/>
          <a:p>
            <a:r>
              <a:rPr lang="en-US" sz="2000" b="0" dirty="0"/>
              <a:t>Register for classes as soon as your school’s registration period opens.</a:t>
            </a:r>
          </a:p>
          <a:p>
            <a:r>
              <a:rPr lang="en-US" sz="2000" b="0" dirty="0"/>
              <a:t>Visit your </a:t>
            </a:r>
            <a:r>
              <a:rPr lang="en-US" sz="2000" b="0" u="sng" dirty="0">
                <a:highlight>
                  <a:srgbClr val="FFFF00"/>
                </a:highlight>
              </a:rPr>
              <a:t>School Certifying Official </a:t>
            </a:r>
            <a:r>
              <a:rPr lang="en-US" sz="2000" b="0" dirty="0"/>
              <a:t>(SCO). This is a school employee who typically works in the financial aid, admissions or Veterans affairs office.</a:t>
            </a:r>
          </a:p>
          <a:p>
            <a:pPr lvl="1"/>
            <a:r>
              <a:rPr lang="en-US" sz="1800" b="0" dirty="0"/>
              <a:t>The SCO will certify your registration. This tells the VA how many hours you are taking and the cost of tuition &amp; fees and reports your rate of pursuit (1/2-time, 3/4-time, full time).</a:t>
            </a:r>
          </a:p>
          <a:p>
            <a:pPr lvl="1"/>
            <a:r>
              <a:rPr lang="en-US" sz="1800" b="0" dirty="0"/>
              <a:t>If a tuition payment is due before you receive your </a:t>
            </a:r>
            <a:r>
              <a:rPr lang="en-US" sz="1800" b="0" dirty="0" err="1"/>
              <a:t>CoE</a:t>
            </a:r>
            <a:r>
              <a:rPr lang="en-US" sz="1800" b="0" dirty="0"/>
              <a:t> from the VA, your SCO may be able to place your school account on hold to wait for payment from VA. Check with your school’s finance office for their policies.</a:t>
            </a:r>
          </a:p>
          <a:p>
            <a:r>
              <a:rPr lang="en-US" sz="2000" b="0" dirty="0"/>
              <a:t>When you receive your </a:t>
            </a:r>
            <a:r>
              <a:rPr lang="en-US" sz="2000" b="0" dirty="0" err="1"/>
              <a:t>CoE</a:t>
            </a:r>
            <a:r>
              <a:rPr lang="en-US" sz="2000" b="0" dirty="0"/>
              <a:t> from the VA, give a copy to your SCO.</a:t>
            </a:r>
          </a:p>
        </p:txBody>
      </p:sp>
    </p:spTree>
    <p:extLst>
      <p:ext uri="{BB962C8B-B14F-4D97-AF65-F5344CB8AC3E}">
        <p14:creationId xmlns:p14="http://schemas.microsoft.com/office/powerpoint/2010/main" val="19655069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E5943-FBE4-B905-A93C-F7ABE31C96D8}"/>
              </a:ext>
            </a:extLst>
          </p:cNvPr>
          <p:cNvSpPr>
            <a:spLocks noGrp="1"/>
          </p:cNvSpPr>
          <p:nvPr>
            <p:ph type="title"/>
          </p:nvPr>
        </p:nvSpPr>
        <p:spPr/>
        <p:txBody>
          <a:bodyPr/>
          <a:lstStyle/>
          <a:p>
            <a:r>
              <a:rPr lang="en-US" dirty="0"/>
              <a:t>Verify Attendance</a:t>
            </a:r>
          </a:p>
        </p:txBody>
      </p:sp>
      <p:sp>
        <p:nvSpPr>
          <p:cNvPr id="3" name="Content Placeholder 2">
            <a:extLst>
              <a:ext uri="{FF2B5EF4-FFF2-40B4-BE49-F238E27FC236}">
                <a16:creationId xmlns:a16="http://schemas.microsoft.com/office/drawing/2014/main" id="{B8458D84-C15C-862A-A03C-7ED492834577}"/>
              </a:ext>
            </a:extLst>
          </p:cNvPr>
          <p:cNvSpPr>
            <a:spLocks noGrp="1"/>
          </p:cNvSpPr>
          <p:nvPr>
            <p:ph idx="1"/>
          </p:nvPr>
        </p:nvSpPr>
        <p:spPr/>
        <p:txBody>
          <a:bodyPr/>
          <a:lstStyle/>
          <a:p>
            <a:r>
              <a:rPr lang="en-US" sz="2000" b="0" dirty="0"/>
              <a:t>While you are in school, you must verify EVERY MONTH with the VA that you are still taking courses to receive your next monthly deposit.</a:t>
            </a:r>
          </a:p>
          <a:p>
            <a:r>
              <a:rPr lang="en-US" sz="2000" b="0" dirty="0"/>
              <a:t>You can do your monthly verification in one of two ways:</a:t>
            </a:r>
          </a:p>
          <a:p>
            <a:pPr lvl="1"/>
            <a:r>
              <a:rPr lang="en-US" sz="1800" b="0" u="sng" dirty="0"/>
              <a:t>Call:</a:t>
            </a:r>
            <a:r>
              <a:rPr lang="en-US" sz="1800" b="0" dirty="0"/>
              <a:t> 1-877-823-2378</a:t>
            </a:r>
          </a:p>
          <a:p>
            <a:pPr lvl="1"/>
            <a:r>
              <a:rPr lang="en-US" sz="1800" b="0" u="sng" dirty="0"/>
              <a:t>Go online at</a:t>
            </a:r>
            <a:r>
              <a:rPr lang="en-US" sz="1800" b="0" dirty="0"/>
              <a:t>: </a:t>
            </a:r>
            <a:r>
              <a:rPr lang="en-US" sz="1800" b="0" dirty="0">
                <a:hlinkClick r:id="rId2"/>
              </a:rPr>
              <a:t>www.gibill.va.gov/wave</a:t>
            </a:r>
            <a:r>
              <a:rPr lang="en-US" sz="1800" b="0" dirty="0"/>
              <a:t> and verify attendance through the Web Automated Verification of Enrollment (WAVE).</a:t>
            </a:r>
          </a:p>
        </p:txBody>
      </p:sp>
    </p:spTree>
    <p:extLst>
      <p:ext uri="{BB962C8B-B14F-4D97-AF65-F5344CB8AC3E}">
        <p14:creationId xmlns:p14="http://schemas.microsoft.com/office/powerpoint/2010/main" val="5068729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D0A6-720E-F55F-0062-D1AF0F9FE2AD}"/>
              </a:ext>
            </a:extLst>
          </p:cNvPr>
          <p:cNvSpPr>
            <a:spLocks noGrp="1"/>
          </p:cNvSpPr>
          <p:nvPr>
            <p:ph type="title"/>
          </p:nvPr>
        </p:nvSpPr>
        <p:spPr/>
        <p:txBody>
          <a:bodyPr/>
          <a:lstStyle/>
          <a:p>
            <a:r>
              <a:rPr lang="en-US" dirty="0"/>
              <a:t>Next Semester</a:t>
            </a:r>
          </a:p>
        </p:txBody>
      </p:sp>
      <p:sp>
        <p:nvSpPr>
          <p:cNvPr id="3" name="Content Placeholder 2">
            <a:extLst>
              <a:ext uri="{FF2B5EF4-FFF2-40B4-BE49-F238E27FC236}">
                <a16:creationId xmlns:a16="http://schemas.microsoft.com/office/drawing/2014/main" id="{2142905C-8B1F-37B6-9D0E-1CAD83FE08CA}"/>
              </a:ext>
            </a:extLst>
          </p:cNvPr>
          <p:cNvSpPr>
            <a:spLocks noGrp="1"/>
          </p:cNvSpPr>
          <p:nvPr>
            <p:ph idx="1"/>
          </p:nvPr>
        </p:nvSpPr>
        <p:spPr/>
        <p:txBody>
          <a:bodyPr/>
          <a:lstStyle/>
          <a:p>
            <a:r>
              <a:rPr lang="en-US" b="0" dirty="0"/>
              <a:t>Do not resubmit the application </a:t>
            </a:r>
            <a:r>
              <a:rPr lang="en-US" b="0" u="sng" dirty="0"/>
              <a:t>unless</a:t>
            </a:r>
            <a:r>
              <a:rPr lang="en-US" b="0" dirty="0"/>
              <a:t> you are changing schools or degree plans.</a:t>
            </a:r>
          </a:p>
          <a:p>
            <a:pPr lvl="1"/>
            <a:r>
              <a:rPr lang="en-US" sz="2400" b="0" dirty="0">
                <a:highlight>
                  <a:srgbClr val="FFFF00"/>
                </a:highlight>
              </a:rPr>
              <a:t>If you changed your school or degree plan, repeat the process in Step 1 and complete a Form 22-1995.</a:t>
            </a:r>
          </a:p>
          <a:p>
            <a:r>
              <a:rPr lang="en-US" b="0" dirty="0"/>
              <a:t>As soon as registration for the next term opens, register for classes early and make another appointment with your SCO.</a:t>
            </a:r>
          </a:p>
        </p:txBody>
      </p:sp>
    </p:spTree>
    <p:extLst>
      <p:ext uri="{BB962C8B-B14F-4D97-AF65-F5344CB8AC3E}">
        <p14:creationId xmlns:p14="http://schemas.microsoft.com/office/powerpoint/2010/main" val="1091474420"/>
      </p:ext>
    </p:extLst>
  </p:cSld>
  <p:clrMapOvr>
    <a:masterClrMapping/>
  </p:clrMapOvr>
  <p:transition/>
</p:sld>
</file>

<file path=ppt/theme/theme1.xml><?xml version="1.0" encoding="utf-8"?>
<a:theme xmlns:a="http://schemas.openxmlformats.org/drawingml/2006/main" name="1_AMC2003_Template (adjus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MC2003_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1"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1" u="none" strike="noStrike" cap="none" normalizeH="0" baseline="0" smtClean="0">
            <a:ln>
              <a:noFill/>
            </a:ln>
            <a:solidFill>
              <a:srgbClr val="000066"/>
            </a:solidFill>
            <a:effectLst/>
            <a:latin typeface="Arial" charset="0"/>
          </a:defRPr>
        </a:defPPr>
      </a:lstStyle>
    </a:lnDef>
  </a:objectDefaults>
  <a:extraClrSchemeLst>
    <a:extraClrScheme>
      <a:clrScheme name="AMC2003_Template (adjusted) 1">
        <a:dk1>
          <a:srgbClr val="000066"/>
        </a:dk1>
        <a:lt1>
          <a:srgbClr val="FFFFFF"/>
        </a:lt1>
        <a:dk2>
          <a:srgbClr val="000066"/>
        </a:dk2>
        <a:lt2>
          <a:srgbClr val="111111"/>
        </a:lt2>
        <a:accent1>
          <a:srgbClr val="00FF00"/>
        </a:accent1>
        <a:accent2>
          <a:srgbClr val="3333CC"/>
        </a:accent2>
        <a:accent3>
          <a:srgbClr val="FFFFFF"/>
        </a:accent3>
        <a:accent4>
          <a:srgbClr val="000056"/>
        </a:accent4>
        <a:accent5>
          <a:srgbClr val="AAFFAA"/>
        </a:accent5>
        <a:accent6>
          <a:srgbClr val="2D2DB9"/>
        </a:accent6>
        <a:hlink>
          <a:srgbClr val="0099FF"/>
        </a:hlink>
        <a:folHlink>
          <a:srgbClr val="FF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DFCA"/>
      </a:accent2>
      <a:accent3>
        <a:srgbClr val="FFFFFF"/>
      </a:accent3>
      <a:accent4>
        <a:srgbClr val="000000"/>
      </a:accent4>
      <a:accent5>
        <a:srgbClr val="B7C6FE"/>
      </a:accent5>
      <a:accent6>
        <a:srgbClr val="00CAB7"/>
      </a:accent6>
      <a:hlink>
        <a:srgbClr val="FCFEB9"/>
      </a:hlink>
      <a:folHlink>
        <a:srgbClr val="E3B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3A99B5BFF5124C81A2A99292D36BD8" ma:contentTypeVersion="2" ma:contentTypeDescription="Create a new document." ma:contentTypeScope="" ma:versionID="1138da238d0d600a2b9e47c2040f979b">
  <xsd:schema xmlns:xsd="http://www.w3.org/2001/XMLSchema" xmlns:xs="http://www.w3.org/2001/XMLSchema" xmlns:p="http://schemas.microsoft.com/office/2006/metadata/properties" xmlns:ns2="6f8ebd7e-9b50-44d7-9a94-44e426fd1706" targetNamespace="http://schemas.microsoft.com/office/2006/metadata/properties" ma:root="true" ma:fieldsID="fdc0f37949adb28a4cf2bc26f882cdb5" ns2:_="">
    <xsd:import namespace="6f8ebd7e-9b50-44d7-9a94-44e426fd170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ebd7e-9b50-44d7-9a94-44e426fd17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D5893C-24D4-4F28-AE04-2474DDC6E37F}">
  <ds:schemaRefs>
    <ds:schemaRef ds:uri="http://schemas.microsoft.com/sharepoint/v3/contenttype/forms"/>
  </ds:schemaRefs>
</ds:datastoreItem>
</file>

<file path=customXml/itemProps2.xml><?xml version="1.0" encoding="utf-8"?>
<ds:datastoreItem xmlns:ds="http://schemas.openxmlformats.org/officeDocument/2006/customXml" ds:itemID="{28F209CF-C5A1-4FA5-804D-3742013A26BE}">
  <ds:schemaRefs>
    <ds:schemaRef ds:uri="6f8ebd7e-9b50-44d7-9a94-44e426fd170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2A76529-BF28-4395-B45F-582CBBE9CD45}">
  <ds:schemaRefs>
    <ds:schemaRef ds:uri="6f8ebd7e-9b50-44d7-9a94-44e426fd170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G:\Command AV\AMC2003_Template (adjusted).pot</Template>
  <TotalTime>81</TotalTime>
  <Words>1048</Words>
  <Application>Microsoft Office PowerPoint</Application>
  <PresentationFormat>On-screen Show (4:3)</PresentationFormat>
  <Paragraphs>75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Abadi MT Condensed Light</vt:lpstr>
      <vt:lpstr>Arial</vt:lpstr>
      <vt:lpstr>Century Schoolbook</vt:lpstr>
      <vt:lpstr>Wingdings</vt:lpstr>
      <vt:lpstr>1_AMC2003_Template (adjusted)</vt:lpstr>
      <vt:lpstr>Post 9/11 Dependent How To Guide</vt:lpstr>
      <vt:lpstr>STEP 1</vt:lpstr>
      <vt:lpstr>STEP 1 Cont…</vt:lpstr>
      <vt:lpstr>STEP 2</vt:lpstr>
      <vt:lpstr>STEP 2 Cont…  </vt:lpstr>
      <vt:lpstr>STEP 2 Cont…</vt:lpstr>
      <vt:lpstr>Register for Classes</vt:lpstr>
      <vt:lpstr>Verify Attendance</vt:lpstr>
      <vt:lpstr>Next Semester</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IS 36-POINT, TIMES NEW ROMAN, ALL CAPS, AND BOLD</dc:title>
  <dc:creator>Niyonzigira, Rachel SSgt USAF ANG 171 CS/SCOS</dc:creator>
  <cp:lastModifiedBy>WAGNER, ALEX J MSgt USAF ANG 171 ARW/SMT</cp:lastModifiedBy>
  <cp:revision>23</cp:revision>
  <cp:lastPrinted>2023-03-02T23:25:34Z</cp:lastPrinted>
  <dcterms:created xsi:type="dcterms:W3CDTF">1997-09-18T17:12:20Z</dcterms:created>
  <dcterms:modified xsi:type="dcterms:W3CDTF">2023-04-05T19:37:01Z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0x010100BF3A99B5BFF5124C81A2A99292D36BD8</vt:lpwstr>
  </property>
</Properties>
</file>